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7315200" cy="9601200"/>
  <p:embeddedFontLst>
    <p:embeddedFont>
      <p:font typeface="Caveat" pitchFamily="2" charset="77"/>
      <p:regular r:id="rId14"/>
      <p:bold r:id="rId15"/>
    </p:embeddedFont>
    <p:embeddedFont>
      <p:font typeface="Century Gothic" panose="020B0502020202020204" pitchFamily="34" charset="0"/>
      <p:regular r:id="rId16"/>
      <p:bold r:id="rId17"/>
      <p:italic r:id="rId18"/>
      <p:boldItalic r:id="rId19"/>
    </p:embeddedFont>
    <p:embeddedFont>
      <p:font typeface="Gill Sans" panose="020B0502020104020203" pitchFamily="34" charset="-79"/>
      <p:regular r:id="rId20"/>
      <p:bold r:id="rId21"/>
    </p:embeddedFont>
    <p:embeddedFont>
      <p:font typeface="Montserrat Medium" pitchFamily="2"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oVbs92ECh3trx/qywaphwpVnhU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01"/>
  </p:normalViewPr>
  <p:slideViewPr>
    <p:cSldViewPr snapToGrid="0" snapToObjects="1">
      <p:cViewPr varScale="1">
        <p:scale>
          <a:sx n="95" d="100"/>
          <a:sy n="95" d="100"/>
        </p:scale>
        <p:origin x="1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-swap these photos for some from ELC classrooms</a:t>
            </a:r>
            <a:endParaRPr/>
          </a:p>
        </p:txBody>
      </p:sp>
      <p:sp>
        <p:nvSpPr>
          <p:cNvPr id="136" name="Google Shape;136;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23" name="Google Shape;323;p1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1" name="Google Shape;331;p1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5" name="Google Shape;145;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Purposely avoided use of PRI definitions for coding (75%, more than 1 minute)—it might be counterproductive for teachers to focus on these distinctions right now. Goal here is for them to be thoughtful about how children are spending time in the classroom, rather than for them to try to “game” our coding system.</a:t>
            </a:r>
            <a:endParaRPr/>
          </a:p>
        </p:txBody>
      </p:sp>
      <p:sp>
        <p:nvSpPr>
          <p:cNvPr id="154" name="Google Shape;154;p3: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9" name="Google Shape;179;p4: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5: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-Emphasize how lucky to have EA/co-teacher to help support</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endParaRPr/>
          </a:p>
        </p:txBody>
      </p:sp>
      <p:sp>
        <p:nvSpPr>
          <p:cNvPr id="210" name="Google Shape;210;p5: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6: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Emphasize that reviewing procedures doesn’t need to take up a great deal of time!</a:t>
            </a:r>
            <a:endParaRPr/>
          </a:p>
          <a:p>
            <a:pPr marL="0" lvl="0" indent="0" algn="l" rtl="0">
              <a:spcBef>
                <a:spcPts val="0"/>
              </a:spcBef>
              <a:spcAft>
                <a:spcPts val="0"/>
              </a:spcAft>
              <a:buNone/>
            </a:pPr>
            <a:r>
              <a:rPr lang="en-US"/>
              <a:t>Suggested times to reset/review transition expectations: after a holiday/school break, introduction of new Creative Curriculum studies and center activities, adjustments in daily schedule</a:t>
            </a:r>
            <a:endParaRPr/>
          </a:p>
          <a:p>
            <a:pPr marL="0" lvl="0" indent="0" algn="l" rtl="0">
              <a:spcBef>
                <a:spcPts val="0"/>
              </a:spcBef>
              <a:spcAft>
                <a:spcPts val="0"/>
              </a:spcAft>
              <a:buNone/>
            </a:pPr>
            <a:r>
              <a:rPr lang="en-US" sz="1100" b="1">
                <a:solidFill>
                  <a:srgbClr val="1E4E79"/>
                </a:solidFill>
              </a:rPr>
              <a:t>Try getting parts of the routine wrong on purpose—children will LOVE to “correct” you! </a:t>
            </a:r>
            <a:endParaRPr/>
          </a:p>
          <a:p>
            <a:pPr marL="0" lvl="0" indent="0" algn="l" rtl="0">
              <a:spcBef>
                <a:spcPts val="0"/>
              </a:spcBef>
              <a:spcAft>
                <a:spcPts val="0"/>
              </a:spcAft>
              <a:buNone/>
            </a:pPr>
            <a:endParaRPr/>
          </a:p>
        </p:txBody>
      </p:sp>
      <p:sp>
        <p:nvSpPr>
          <p:cNvPr id="223" name="Google Shape;223;p6: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*any of these strategies could be beneficial for </a:t>
            </a:r>
            <a:r>
              <a:rPr lang="en-US" i="1"/>
              <a:t>all </a:t>
            </a:r>
            <a:r>
              <a:rPr lang="en-US" i="0"/>
              <a:t>students</a:t>
            </a:r>
            <a:endParaRPr/>
          </a:p>
          <a:p>
            <a:pPr marL="0" lvl="0" indent="0" algn="l" rtl="0">
              <a:spcBef>
                <a:spcPts val="0"/>
              </a:spcBef>
              <a:spcAft>
                <a:spcPts val="0"/>
              </a:spcAft>
              <a:buNone/>
            </a:pPr>
            <a:r>
              <a:rPr lang="en-US" i="0"/>
              <a:t>-have teachers share support strategies that have worked well for them</a:t>
            </a:r>
            <a:endParaRPr/>
          </a:p>
        </p:txBody>
      </p:sp>
      <p:sp>
        <p:nvSpPr>
          <p:cNvPr id="239" name="Google Shape;239;p7: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8: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-Don’t let activities prolong transition!</a:t>
            </a:r>
            <a:endParaRPr/>
          </a:p>
          <a:p>
            <a:pPr marL="0" lvl="0" indent="0" algn="l" rtl="0">
              <a:spcBef>
                <a:spcPts val="0"/>
              </a:spcBef>
              <a:spcAft>
                <a:spcPts val="0"/>
              </a:spcAft>
              <a:buNone/>
            </a:pPr>
            <a:r>
              <a:rPr lang="en-US"/>
              <a:t>-beginning next activity ASAP gives children incentive to finish cleaning up/moving from next activity and join right in</a:t>
            </a:r>
            <a:endParaRPr/>
          </a:p>
          <a:p>
            <a:pPr marL="0" lvl="0" indent="0" algn="l" rtl="0">
              <a:spcBef>
                <a:spcPts val="0"/>
              </a:spcBef>
              <a:spcAft>
                <a:spcPts val="0"/>
              </a:spcAft>
              <a:buNone/>
            </a:pPr>
            <a:endParaRPr/>
          </a:p>
        </p:txBody>
      </p:sp>
      <p:sp>
        <p:nvSpPr>
          <p:cNvPr id="295" name="Google Shape;295;p8: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9: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Mention link to positive climate</a:t>
            </a:r>
            <a:endParaRPr/>
          </a:p>
        </p:txBody>
      </p:sp>
      <p:sp>
        <p:nvSpPr>
          <p:cNvPr id="309" name="Google Shape;309;p9: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3"/>
          <p:cNvSpPr/>
          <p:nvPr/>
        </p:nvSpPr>
        <p:spPr>
          <a:xfrm>
            <a:off x="448091" y="3085765"/>
            <a:ext cx="8240108" cy="2789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3"/>
          <p:cNvSpPr txBox="1">
            <a:spLocks noGrp="1"/>
          </p:cNvSpPr>
          <p:nvPr>
            <p:ph type="ctrTitle"/>
          </p:nvPr>
        </p:nvSpPr>
        <p:spPr>
          <a:xfrm>
            <a:off x="581192" y="3382109"/>
            <a:ext cx="7989752" cy="1504844"/>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000"/>
              <a:buFont typeface="Caveat"/>
              <a:buNone/>
              <a:defRPr sz="4000" cap="none">
                <a:solidFill>
                  <a:schemeClr val="lt1"/>
                </a:solidFill>
                <a:latin typeface="Caveat"/>
                <a:ea typeface="Caveat"/>
                <a:cs typeface="Caveat"/>
                <a:sym typeface="Cave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subTitle" idx="1"/>
          </p:nvPr>
        </p:nvSpPr>
        <p:spPr>
          <a:xfrm>
            <a:off x="577124" y="4901475"/>
            <a:ext cx="7989752" cy="590321"/>
          </a:xfrm>
          <a:prstGeom prst="rect">
            <a:avLst/>
          </a:prstGeom>
          <a:noFill/>
          <a:ln>
            <a:noFill/>
          </a:ln>
        </p:spPr>
        <p:txBody>
          <a:bodyPr spcFirstLastPara="1" wrap="square" lIns="91425" tIns="45700" rIns="91425" bIns="45700" anchor="t" anchorCtr="0">
            <a:normAutofit/>
          </a:bodyPr>
          <a:lstStyle>
            <a:lvl1pPr lvl="0" algn="ctr">
              <a:spcBef>
                <a:spcPts val="400"/>
              </a:spcBef>
              <a:spcAft>
                <a:spcPts val="0"/>
              </a:spcAft>
              <a:buSzPts val="1840"/>
              <a:buNone/>
              <a:defRPr sz="2000" b="0" cap="none">
                <a:solidFill>
                  <a:schemeClr val="dk1"/>
                </a:solidFill>
                <a:latin typeface="Century Gothic"/>
                <a:ea typeface="Century Gothic"/>
                <a:cs typeface="Century Gothic"/>
                <a:sym typeface="Century Gothic"/>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pic>
        <p:nvPicPr>
          <p:cNvPr id="22" name="Google Shape;22;p13"/>
          <p:cNvPicPr preferRelativeResize="0"/>
          <p:nvPr/>
        </p:nvPicPr>
        <p:blipFill rotWithShape="1">
          <a:blip r:embed="rId2">
            <a:alphaModFix/>
          </a:blip>
          <a:srcRect l="49887" t="20650" r="10660" b="38817"/>
          <a:stretch/>
        </p:blipFill>
        <p:spPr>
          <a:xfrm>
            <a:off x="4633126" y="6053551"/>
            <a:ext cx="1287415" cy="548640"/>
          </a:xfrm>
          <a:prstGeom prst="rect">
            <a:avLst/>
          </a:prstGeom>
          <a:noFill/>
          <a:ln>
            <a:noFill/>
          </a:ln>
        </p:spPr>
      </p:pic>
      <p:sp>
        <p:nvSpPr>
          <p:cNvPr id="23" name="Google Shape;23;p13"/>
          <p:cNvSpPr/>
          <p:nvPr/>
        </p:nvSpPr>
        <p:spPr>
          <a:xfrm>
            <a:off x="2415075" y="4820849"/>
            <a:ext cx="751500" cy="670800"/>
          </a:xfrm>
          <a:prstGeom prst="ellipse">
            <a:avLst/>
          </a:prstGeom>
          <a:solidFill>
            <a:srgbClr val="EEEC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13"/>
          <p:cNvPicPr preferRelativeResize="0"/>
          <p:nvPr/>
        </p:nvPicPr>
        <p:blipFill>
          <a:blip r:embed="rId3">
            <a:alphaModFix/>
          </a:blip>
          <a:stretch>
            <a:fillRect/>
          </a:stretch>
        </p:blipFill>
        <p:spPr>
          <a:xfrm>
            <a:off x="2557921" y="4901932"/>
            <a:ext cx="465940" cy="508776"/>
          </a:xfrm>
          <a:prstGeom prst="rect">
            <a:avLst/>
          </a:prstGeom>
          <a:noFill/>
          <a:ln>
            <a:noFill/>
          </a:ln>
        </p:spPr>
      </p:pic>
      <p:pic>
        <p:nvPicPr>
          <p:cNvPr id="25" name="Google Shape;25;p13"/>
          <p:cNvPicPr preferRelativeResize="0"/>
          <p:nvPr/>
        </p:nvPicPr>
        <p:blipFill>
          <a:blip r:embed="rId4">
            <a:alphaModFix/>
          </a:blip>
          <a:stretch>
            <a:fillRect/>
          </a:stretch>
        </p:blipFill>
        <p:spPr>
          <a:xfrm>
            <a:off x="3324425" y="6230275"/>
            <a:ext cx="1232500" cy="292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2"/>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2"/>
          <p:cNvSpPr txBox="1">
            <a:spLocks noGrp="1"/>
          </p:cNvSpPr>
          <p:nvPr>
            <p:ph type="body" idx="1"/>
          </p:nvPr>
        </p:nvSpPr>
        <p:spPr>
          <a:xfrm rot="5400000">
            <a:off x="2760671" y="48524"/>
            <a:ext cx="3630794" cy="7989752"/>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23" name="Google Shape;123;p22"/>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2"/>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2"/>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6"/>
        <p:cNvGrpSpPr/>
        <p:nvPr/>
      </p:nvGrpSpPr>
      <p:grpSpPr>
        <a:xfrm>
          <a:off x="0" y="0"/>
          <a:ext cx="0" cy="0"/>
          <a:chOff x="0" y="0"/>
          <a:chExt cx="0" cy="0"/>
        </a:xfrm>
      </p:grpSpPr>
      <p:sp>
        <p:nvSpPr>
          <p:cNvPr id="127" name="Google Shape;127;p23"/>
          <p:cNvSpPr/>
          <p:nvPr/>
        </p:nvSpPr>
        <p:spPr>
          <a:xfrm>
            <a:off x="6629400" y="599725"/>
            <a:ext cx="2057399"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txBox="1">
            <a:spLocks noGrp="1"/>
          </p:cNvSpPr>
          <p:nvPr>
            <p:ph type="title"/>
          </p:nvPr>
        </p:nvSpPr>
        <p:spPr>
          <a:xfrm rot="5400000">
            <a:off x="4789425" y="2515700"/>
            <a:ext cx="5183073" cy="150312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3"/>
          <p:cNvSpPr txBox="1">
            <a:spLocks noGrp="1"/>
          </p:cNvSpPr>
          <p:nvPr>
            <p:ph type="body" idx="1"/>
          </p:nvPr>
        </p:nvSpPr>
        <p:spPr>
          <a:xfrm rot="5400000">
            <a:off x="950760" y="306157"/>
            <a:ext cx="5183073" cy="592220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30" name="Google Shape;130;p23"/>
          <p:cNvSpPr txBox="1">
            <a:spLocks noGrp="1"/>
          </p:cNvSpPr>
          <p:nvPr>
            <p:ph type="dt" idx="10"/>
          </p:nvPr>
        </p:nvSpPr>
        <p:spPr>
          <a:xfrm>
            <a:off x="6745255" y="5956136"/>
            <a:ext cx="94767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3"/>
          <p:cNvSpPr txBox="1">
            <a:spLocks noGrp="1"/>
          </p:cNvSpPr>
          <p:nvPr>
            <p:ph type="ftr" idx="11"/>
          </p:nvPr>
        </p:nvSpPr>
        <p:spPr>
          <a:xfrm>
            <a:off x="581192" y="5951810"/>
            <a:ext cx="59222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3"/>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77C0D4"/>
                </a:solidFill>
                <a:latin typeface="Gill Sans"/>
                <a:ea typeface="Gill Sans"/>
                <a:cs typeface="Gill Sans"/>
                <a:sym typeface="Gill Sans"/>
              </a:defRPr>
            </a:lvl1pPr>
            <a:lvl2pPr marL="0" lvl="1" indent="0" algn="r">
              <a:spcBef>
                <a:spcPts val="0"/>
              </a:spcBef>
              <a:buNone/>
              <a:defRPr sz="900">
                <a:solidFill>
                  <a:srgbClr val="77C0D4"/>
                </a:solidFill>
                <a:latin typeface="Gill Sans"/>
                <a:ea typeface="Gill Sans"/>
                <a:cs typeface="Gill Sans"/>
                <a:sym typeface="Gill Sans"/>
              </a:defRPr>
            </a:lvl2pPr>
            <a:lvl3pPr marL="0" lvl="2" indent="0" algn="r">
              <a:spcBef>
                <a:spcPts val="0"/>
              </a:spcBef>
              <a:buNone/>
              <a:defRPr sz="900">
                <a:solidFill>
                  <a:srgbClr val="77C0D4"/>
                </a:solidFill>
                <a:latin typeface="Gill Sans"/>
                <a:ea typeface="Gill Sans"/>
                <a:cs typeface="Gill Sans"/>
                <a:sym typeface="Gill Sans"/>
              </a:defRPr>
            </a:lvl3pPr>
            <a:lvl4pPr marL="0" lvl="3" indent="0" algn="r">
              <a:spcBef>
                <a:spcPts val="0"/>
              </a:spcBef>
              <a:buNone/>
              <a:defRPr sz="900">
                <a:solidFill>
                  <a:srgbClr val="77C0D4"/>
                </a:solidFill>
                <a:latin typeface="Gill Sans"/>
                <a:ea typeface="Gill Sans"/>
                <a:cs typeface="Gill Sans"/>
                <a:sym typeface="Gill Sans"/>
              </a:defRPr>
            </a:lvl4pPr>
            <a:lvl5pPr marL="0" lvl="4" indent="0" algn="r">
              <a:spcBef>
                <a:spcPts val="0"/>
              </a:spcBef>
              <a:buNone/>
              <a:defRPr sz="900">
                <a:solidFill>
                  <a:srgbClr val="77C0D4"/>
                </a:solidFill>
                <a:latin typeface="Gill Sans"/>
                <a:ea typeface="Gill Sans"/>
                <a:cs typeface="Gill Sans"/>
                <a:sym typeface="Gill Sans"/>
              </a:defRPr>
            </a:lvl5pPr>
            <a:lvl6pPr marL="0" lvl="5" indent="0" algn="r">
              <a:spcBef>
                <a:spcPts val="0"/>
              </a:spcBef>
              <a:buNone/>
              <a:defRPr sz="900">
                <a:solidFill>
                  <a:srgbClr val="77C0D4"/>
                </a:solidFill>
                <a:latin typeface="Gill Sans"/>
                <a:ea typeface="Gill Sans"/>
                <a:cs typeface="Gill Sans"/>
                <a:sym typeface="Gill Sans"/>
              </a:defRPr>
            </a:lvl6pPr>
            <a:lvl7pPr marL="0" lvl="6" indent="0" algn="r">
              <a:spcBef>
                <a:spcPts val="0"/>
              </a:spcBef>
              <a:buNone/>
              <a:defRPr sz="900">
                <a:solidFill>
                  <a:srgbClr val="77C0D4"/>
                </a:solidFill>
                <a:latin typeface="Gill Sans"/>
                <a:ea typeface="Gill Sans"/>
                <a:cs typeface="Gill Sans"/>
                <a:sym typeface="Gill Sans"/>
              </a:defRPr>
            </a:lvl7pPr>
            <a:lvl8pPr marL="0" lvl="7" indent="0" algn="r">
              <a:spcBef>
                <a:spcPts val="0"/>
              </a:spcBef>
              <a:buNone/>
              <a:defRPr sz="900">
                <a:solidFill>
                  <a:srgbClr val="77C0D4"/>
                </a:solidFill>
                <a:latin typeface="Gill Sans"/>
                <a:ea typeface="Gill Sans"/>
                <a:cs typeface="Gill Sans"/>
                <a:sym typeface="Gill Sans"/>
              </a:defRPr>
            </a:lvl8pPr>
            <a:lvl9pPr marL="0" lvl="8" indent="0" algn="r">
              <a:spcBef>
                <a:spcPts val="0"/>
              </a:spcBef>
              <a:buNone/>
              <a:defRPr sz="900">
                <a:solidFill>
                  <a:srgbClr val="77C0D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4"/>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4"/>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2800"/>
              <a:buFont typeface="Century Gothic"/>
              <a:buNone/>
              <a:defRPr cap="none">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581192" y="2085127"/>
            <a:ext cx="7989752" cy="3886200"/>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solidFill>
                  <a:schemeClr val="dk1"/>
                </a:solidFill>
              </a:defRPr>
            </a:lvl1pPr>
            <a:lvl2pPr marL="914400" lvl="1" indent="-322072" algn="l">
              <a:spcBef>
                <a:spcPts val="600"/>
              </a:spcBef>
              <a:spcAft>
                <a:spcPts val="0"/>
              </a:spcAft>
              <a:buSzPts val="1472"/>
              <a:buChar char="◼"/>
              <a:defRPr>
                <a:solidFill>
                  <a:schemeClr val="dk1"/>
                </a:solidFill>
              </a:defRPr>
            </a:lvl2pPr>
            <a:lvl3pPr marL="1371600" lvl="2" indent="-310388" algn="l">
              <a:spcBef>
                <a:spcPts val="600"/>
              </a:spcBef>
              <a:spcAft>
                <a:spcPts val="0"/>
              </a:spcAft>
              <a:buSzPts val="1288"/>
              <a:buChar char="◼"/>
              <a:defRPr>
                <a:solidFill>
                  <a:schemeClr val="dk1"/>
                </a:solidFill>
              </a:defRPr>
            </a:lvl3pPr>
            <a:lvl4pPr marL="1828800" lvl="3" indent="-298703" algn="l">
              <a:spcBef>
                <a:spcPts val="600"/>
              </a:spcBef>
              <a:spcAft>
                <a:spcPts val="0"/>
              </a:spcAft>
              <a:buSzPts val="1104"/>
              <a:buChar char="◼"/>
              <a:defRPr>
                <a:solidFill>
                  <a:schemeClr val="dk1"/>
                </a:solidFill>
              </a:defRPr>
            </a:lvl4pPr>
            <a:lvl5pPr marL="2286000" lvl="4" indent="-298704" algn="l">
              <a:spcBef>
                <a:spcPts val="600"/>
              </a:spcBef>
              <a:spcAft>
                <a:spcPts val="0"/>
              </a:spcAft>
              <a:buSzPts val="1104"/>
              <a:buChar char="◼"/>
              <a:defRPr>
                <a:solidFill>
                  <a:schemeClr val="dk1"/>
                </a:solidFill>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0" name="Google Shape;30;p14"/>
          <p:cNvSpPr txBox="1"/>
          <p:nvPr/>
        </p:nvSpPr>
        <p:spPr>
          <a:xfrm>
            <a:off x="8283190" y="6148813"/>
            <a:ext cx="47625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1" i="0" u="none" strike="noStrike" cap="none">
                <a:solidFill>
                  <a:srgbClr val="953734"/>
                </a:solidFill>
                <a:latin typeface="Century Gothic"/>
                <a:ea typeface="Century Gothic"/>
                <a:cs typeface="Century Gothic"/>
                <a:sym typeface="Century Gothic"/>
              </a:rPr>
              <a:t>‹#›</a:t>
            </a:fld>
            <a:endParaRPr sz="1100" b="1" i="0" u="none" strike="noStrike" cap="none">
              <a:solidFill>
                <a:srgbClr val="953734"/>
              </a:solidFill>
              <a:latin typeface="Century Gothic"/>
              <a:ea typeface="Century Gothic"/>
              <a:cs typeface="Century Gothic"/>
              <a:sym typeface="Century Gothic"/>
            </a:endParaRPr>
          </a:p>
        </p:txBody>
      </p:sp>
      <p:grpSp>
        <p:nvGrpSpPr>
          <p:cNvPr id="31" name="Google Shape;31;p14"/>
          <p:cNvGrpSpPr/>
          <p:nvPr/>
        </p:nvGrpSpPr>
        <p:grpSpPr>
          <a:xfrm>
            <a:off x="307140" y="6197896"/>
            <a:ext cx="8452314" cy="527354"/>
            <a:chOff x="307140" y="6197896"/>
            <a:chExt cx="8452314" cy="527354"/>
          </a:xfrm>
        </p:grpSpPr>
        <p:grpSp>
          <p:nvGrpSpPr>
            <p:cNvPr id="32" name="Google Shape;32;p14"/>
            <p:cNvGrpSpPr/>
            <p:nvPr/>
          </p:nvGrpSpPr>
          <p:grpSpPr>
            <a:xfrm>
              <a:off x="1466726" y="6197896"/>
              <a:ext cx="7292728" cy="527354"/>
              <a:chOff x="1466726" y="5602559"/>
              <a:chExt cx="7292728" cy="527354"/>
            </a:xfrm>
          </p:grpSpPr>
          <p:pic>
            <p:nvPicPr>
              <p:cNvPr id="33" name="Google Shape;33;p14"/>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34" name="Google Shape;34;p14"/>
              <p:cNvGrpSpPr/>
              <p:nvPr/>
            </p:nvGrpSpPr>
            <p:grpSpPr>
              <a:xfrm>
                <a:off x="1466726" y="5602559"/>
                <a:ext cx="7292728" cy="527354"/>
                <a:chOff x="1466726" y="6192784"/>
                <a:chExt cx="7292728" cy="527354"/>
              </a:xfrm>
            </p:grpSpPr>
            <p:pic>
              <p:nvPicPr>
                <p:cNvPr id="35" name="Google Shape;35;p14"/>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36" name="Google Shape;36;p14"/>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37" name="Google Shape;37;p14"/>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38" name="Google Shape;38;p14"/>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5"/>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5"/>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5"/>
          <p:cNvSpPr txBox="1">
            <a:spLocks noGrp="1"/>
          </p:cNvSpPr>
          <p:nvPr>
            <p:ph type="body" idx="1"/>
          </p:nvPr>
        </p:nvSpPr>
        <p:spPr>
          <a:xfrm>
            <a:off x="581192" y="2228002"/>
            <a:ext cx="3899527"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solidFill>
                  <a:schemeClr val="dk1"/>
                </a:solidFill>
              </a:defRPr>
            </a:lvl1pPr>
            <a:lvl2pPr marL="914400" lvl="1" indent="-322072" algn="l">
              <a:spcBef>
                <a:spcPts val="600"/>
              </a:spcBef>
              <a:spcAft>
                <a:spcPts val="0"/>
              </a:spcAft>
              <a:buSzPts val="1472"/>
              <a:buChar char="◼"/>
              <a:defRPr>
                <a:solidFill>
                  <a:schemeClr val="dk1"/>
                </a:solidFill>
              </a:defRPr>
            </a:lvl2pPr>
            <a:lvl3pPr marL="1371600" lvl="2" indent="-310388" algn="l">
              <a:spcBef>
                <a:spcPts val="600"/>
              </a:spcBef>
              <a:spcAft>
                <a:spcPts val="0"/>
              </a:spcAft>
              <a:buSzPts val="1288"/>
              <a:buChar char="◼"/>
              <a:defRPr>
                <a:solidFill>
                  <a:schemeClr val="dk1"/>
                </a:solidFill>
              </a:defRPr>
            </a:lvl3pPr>
            <a:lvl4pPr marL="1828800" lvl="3" indent="-298703" algn="l">
              <a:spcBef>
                <a:spcPts val="600"/>
              </a:spcBef>
              <a:spcAft>
                <a:spcPts val="0"/>
              </a:spcAft>
              <a:buSzPts val="1104"/>
              <a:buChar char="◼"/>
              <a:defRPr>
                <a:solidFill>
                  <a:schemeClr val="dk1"/>
                </a:solidFill>
              </a:defRPr>
            </a:lvl4pPr>
            <a:lvl5pPr marL="2286000" lvl="4" indent="-298704" algn="l">
              <a:spcBef>
                <a:spcPts val="600"/>
              </a:spcBef>
              <a:spcAft>
                <a:spcPts val="0"/>
              </a:spcAft>
              <a:buSzPts val="1104"/>
              <a:buChar char="◼"/>
              <a:defRPr>
                <a:solidFill>
                  <a:schemeClr val="dk1"/>
                </a:solidFill>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3" name="Google Shape;43;p15"/>
          <p:cNvSpPr txBox="1">
            <a:spLocks noGrp="1"/>
          </p:cNvSpPr>
          <p:nvPr>
            <p:ph type="body" idx="2"/>
          </p:nvPr>
        </p:nvSpPr>
        <p:spPr>
          <a:xfrm>
            <a:off x="4663282" y="2228003"/>
            <a:ext cx="390766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solidFill>
                  <a:schemeClr val="dk1"/>
                </a:solidFill>
              </a:defRPr>
            </a:lvl1pPr>
            <a:lvl2pPr marL="914400" lvl="1" indent="-322072" algn="l">
              <a:spcBef>
                <a:spcPts val="600"/>
              </a:spcBef>
              <a:spcAft>
                <a:spcPts val="0"/>
              </a:spcAft>
              <a:buSzPts val="1472"/>
              <a:buChar char="◼"/>
              <a:defRPr>
                <a:solidFill>
                  <a:schemeClr val="dk1"/>
                </a:solidFill>
              </a:defRPr>
            </a:lvl2pPr>
            <a:lvl3pPr marL="1371600" lvl="2" indent="-310388" algn="l">
              <a:spcBef>
                <a:spcPts val="600"/>
              </a:spcBef>
              <a:spcAft>
                <a:spcPts val="0"/>
              </a:spcAft>
              <a:buSzPts val="1288"/>
              <a:buChar char="◼"/>
              <a:defRPr>
                <a:solidFill>
                  <a:schemeClr val="dk1"/>
                </a:solidFill>
              </a:defRPr>
            </a:lvl3pPr>
            <a:lvl4pPr marL="1828800" lvl="3" indent="-298703" algn="l">
              <a:spcBef>
                <a:spcPts val="600"/>
              </a:spcBef>
              <a:spcAft>
                <a:spcPts val="0"/>
              </a:spcAft>
              <a:buSzPts val="1104"/>
              <a:buChar char="◼"/>
              <a:defRPr>
                <a:solidFill>
                  <a:schemeClr val="dk1"/>
                </a:solidFill>
              </a:defRPr>
            </a:lvl4pPr>
            <a:lvl5pPr marL="2286000" lvl="4" indent="-298704" algn="l">
              <a:spcBef>
                <a:spcPts val="600"/>
              </a:spcBef>
              <a:spcAft>
                <a:spcPts val="0"/>
              </a:spcAft>
              <a:buSzPts val="1104"/>
              <a:buChar char="◼"/>
              <a:defRPr>
                <a:solidFill>
                  <a:schemeClr val="dk1"/>
                </a:solidFill>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4" name="Google Shape;44;p15"/>
          <p:cNvSpPr txBox="1"/>
          <p:nvPr/>
        </p:nvSpPr>
        <p:spPr>
          <a:xfrm>
            <a:off x="8283190" y="6148813"/>
            <a:ext cx="47625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1">
                <a:solidFill>
                  <a:srgbClr val="953734"/>
                </a:solidFill>
                <a:latin typeface="Century Gothic"/>
                <a:ea typeface="Century Gothic"/>
                <a:cs typeface="Century Gothic"/>
                <a:sym typeface="Century Gothic"/>
              </a:rPr>
              <a:t>‹#›</a:t>
            </a:fld>
            <a:endParaRPr sz="1100" b="1">
              <a:solidFill>
                <a:srgbClr val="953734"/>
              </a:solidFill>
              <a:latin typeface="Century Gothic"/>
              <a:ea typeface="Century Gothic"/>
              <a:cs typeface="Century Gothic"/>
              <a:sym typeface="Century Gothic"/>
            </a:endParaRPr>
          </a:p>
        </p:txBody>
      </p:sp>
      <p:grpSp>
        <p:nvGrpSpPr>
          <p:cNvPr id="45" name="Google Shape;45;p15"/>
          <p:cNvGrpSpPr/>
          <p:nvPr/>
        </p:nvGrpSpPr>
        <p:grpSpPr>
          <a:xfrm>
            <a:off x="307140" y="6197896"/>
            <a:ext cx="8452314" cy="527354"/>
            <a:chOff x="307140" y="6197896"/>
            <a:chExt cx="8452314" cy="527354"/>
          </a:xfrm>
        </p:grpSpPr>
        <p:grpSp>
          <p:nvGrpSpPr>
            <p:cNvPr id="46" name="Google Shape;46;p15"/>
            <p:cNvGrpSpPr/>
            <p:nvPr/>
          </p:nvGrpSpPr>
          <p:grpSpPr>
            <a:xfrm>
              <a:off x="1466726" y="6197896"/>
              <a:ext cx="7292728" cy="527354"/>
              <a:chOff x="1466726" y="5602559"/>
              <a:chExt cx="7292728" cy="527354"/>
            </a:xfrm>
          </p:grpSpPr>
          <p:pic>
            <p:nvPicPr>
              <p:cNvPr id="47" name="Google Shape;47;p15"/>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48" name="Google Shape;48;p15"/>
              <p:cNvGrpSpPr/>
              <p:nvPr/>
            </p:nvGrpSpPr>
            <p:grpSpPr>
              <a:xfrm>
                <a:off x="1466726" y="5602559"/>
                <a:ext cx="7292728" cy="527354"/>
                <a:chOff x="1466726" y="6192784"/>
                <a:chExt cx="7292728" cy="527354"/>
              </a:xfrm>
            </p:grpSpPr>
            <p:pic>
              <p:nvPicPr>
                <p:cNvPr id="49" name="Google Shape;49;p15"/>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50" name="Google Shape;50;p15"/>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51" name="Google Shape;51;p15"/>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52" name="Google Shape;52;p15"/>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16"/>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6"/>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body" idx="1"/>
          </p:nvPr>
        </p:nvSpPr>
        <p:spPr>
          <a:xfrm>
            <a:off x="887219" y="2228003"/>
            <a:ext cx="3593500" cy="576262"/>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16"/>
          <p:cNvSpPr txBox="1">
            <a:spLocks noGrp="1"/>
          </p:cNvSpPr>
          <p:nvPr>
            <p:ph type="body" idx="2"/>
          </p:nvPr>
        </p:nvSpPr>
        <p:spPr>
          <a:xfrm>
            <a:off x="581192" y="2926051"/>
            <a:ext cx="3899527"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16"/>
          <p:cNvSpPr txBox="1">
            <a:spLocks noGrp="1"/>
          </p:cNvSpPr>
          <p:nvPr>
            <p:ph type="body" idx="3"/>
          </p:nvPr>
        </p:nvSpPr>
        <p:spPr>
          <a:xfrm>
            <a:off x="4969308" y="2228003"/>
            <a:ext cx="3601635" cy="576262"/>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16"/>
          <p:cNvSpPr txBox="1">
            <a:spLocks noGrp="1"/>
          </p:cNvSpPr>
          <p:nvPr>
            <p:ph type="body" idx="4"/>
          </p:nvPr>
        </p:nvSpPr>
        <p:spPr>
          <a:xfrm>
            <a:off x="4663282" y="2926051"/>
            <a:ext cx="3907662"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16"/>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63" name="Google Shape;63;p16"/>
          <p:cNvGrpSpPr/>
          <p:nvPr/>
        </p:nvGrpSpPr>
        <p:grpSpPr>
          <a:xfrm>
            <a:off x="307140" y="6197896"/>
            <a:ext cx="8452314" cy="527354"/>
            <a:chOff x="307140" y="6197896"/>
            <a:chExt cx="8452314" cy="527354"/>
          </a:xfrm>
        </p:grpSpPr>
        <p:grpSp>
          <p:nvGrpSpPr>
            <p:cNvPr id="64" name="Google Shape;64;p16"/>
            <p:cNvGrpSpPr/>
            <p:nvPr/>
          </p:nvGrpSpPr>
          <p:grpSpPr>
            <a:xfrm>
              <a:off x="1466726" y="6197896"/>
              <a:ext cx="7292728" cy="527354"/>
              <a:chOff x="1466726" y="5602559"/>
              <a:chExt cx="7292728" cy="527354"/>
            </a:xfrm>
          </p:grpSpPr>
          <p:pic>
            <p:nvPicPr>
              <p:cNvPr id="65" name="Google Shape;65;p16"/>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66" name="Google Shape;66;p16"/>
              <p:cNvGrpSpPr/>
              <p:nvPr/>
            </p:nvGrpSpPr>
            <p:grpSpPr>
              <a:xfrm>
                <a:off x="1466726" y="5602559"/>
                <a:ext cx="7292728" cy="527354"/>
                <a:chOff x="1466726" y="6192784"/>
                <a:chExt cx="7292728" cy="527354"/>
              </a:xfrm>
            </p:grpSpPr>
            <p:pic>
              <p:nvPicPr>
                <p:cNvPr id="67" name="Google Shape;67;p16"/>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68" name="Google Shape;68;p16"/>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69" name="Google Shape;69;p16"/>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70" name="Google Shape;70;p16"/>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17"/>
          <p:cNvSpPr/>
          <p:nvPr/>
        </p:nvSpPr>
        <p:spPr>
          <a:xfrm>
            <a:off x="452646" y="4875273"/>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7"/>
          <p:cNvSpPr txBox="1">
            <a:spLocks noGrp="1"/>
          </p:cNvSpPr>
          <p:nvPr>
            <p:ph type="title"/>
          </p:nvPr>
        </p:nvSpPr>
        <p:spPr>
          <a:xfrm>
            <a:off x="581193" y="3036573"/>
            <a:ext cx="7989751" cy="150484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7"/>
          <p:cNvSpPr txBox="1">
            <a:spLocks noGrp="1"/>
          </p:cNvSpPr>
          <p:nvPr>
            <p:ph type="body" idx="1"/>
          </p:nvPr>
        </p:nvSpPr>
        <p:spPr>
          <a:xfrm>
            <a:off x="581193" y="4541417"/>
            <a:ext cx="7989751"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75" name="Google Shape;75;p17"/>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77C0D4"/>
                </a:solidFill>
                <a:latin typeface="Gill Sans"/>
                <a:ea typeface="Gill Sans"/>
                <a:cs typeface="Gill Sans"/>
                <a:sym typeface="Gill Sans"/>
              </a:defRPr>
            </a:lvl1pPr>
            <a:lvl2pPr marL="0" lvl="1" indent="0" algn="r">
              <a:spcBef>
                <a:spcPts val="0"/>
              </a:spcBef>
              <a:buNone/>
              <a:defRPr sz="900">
                <a:solidFill>
                  <a:srgbClr val="77C0D4"/>
                </a:solidFill>
                <a:latin typeface="Gill Sans"/>
                <a:ea typeface="Gill Sans"/>
                <a:cs typeface="Gill Sans"/>
                <a:sym typeface="Gill Sans"/>
              </a:defRPr>
            </a:lvl2pPr>
            <a:lvl3pPr marL="0" lvl="2" indent="0" algn="r">
              <a:spcBef>
                <a:spcPts val="0"/>
              </a:spcBef>
              <a:buNone/>
              <a:defRPr sz="900">
                <a:solidFill>
                  <a:srgbClr val="77C0D4"/>
                </a:solidFill>
                <a:latin typeface="Gill Sans"/>
                <a:ea typeface="Gill Sans"/>
                <a:cs typeface="Gill Sans"/>
                <a:sym typeface="Gill Sans"/>
              </a:defRPr>
            </a:lvl3pPr>
            <a:lvl4pPr marL="0" lvl="3" indent="0" algn="r">
              <a:spcBef>
                <a:spcPts val="0"/>
              </a:spcBef>
              <a:buNone/>
              <a:defRPr sz="900">
                <a:solidFill>
                  <a:srgbClr val="77C0D4"/>
                </a:solidFill>
                <a:latin typeface="Gill Sans"/>
                <a:ea typeface="Gill Sans"/>
                <a:cs typeface="Gill Sans"/>
                <a:sym typeface="Gill Sans"/>
              </a:defRPr>
            </a:lvl4pPr>
            <a:lvl5pPr marL="0" lvl="4" indent="0" algn="r">
              <a:spcBef>
                <a:spcPts val="0"/>
              </a:spcBef>
              <a:buNone/>
              <a:defRPr sz="900">
                <a:solidFill>
                  <a:srgbClr val="77C0D4"/>
                </a:solidFill>
                <a:latin typeface="Gill Sans"/>
                <a:ea typeface="Gill Sans"/>
                <a:cs typeface="Gill Sans"/>
                <a:sym typeface="Gill Sans"/>
              </a:defRPr>
            </a:lvl5pPr>
            <a:lvl6pPr marL="0" lvl="5" indent="0" algn="r">
              <a:spcBef>
                <a:spcPts val="0"/>
              </a:spcBef>
              <a:buNone/>
              <a:defRPr sz="900">
                <a:solidFill>
                  <a:srgbClr val="77C0D4"/>
                </a:solidFill>
                <a:latin typeface="Gill Sans"/>
                <a:ea typeface="Gill Sans"/>
                <a:cs typeface="Gill Sans"/>
                <a:sym typeface="Gill Sans"/>
              </a:defRPr>
            </a:lvl6pPr>
            <a:lvl7pPr marL="0" lvl="6" indent="0" algn="r">
              <a:spcBef>
                <a:spcPts val="0"/>
              </a:spcBef>
              <a:buNone/>
              <a:defRPr sz="900">
                <a:solidFill>
                  <a:srgbClr val="77C0D4"/>
                </a:solidFill>
                <a:latin typeface="Gill Sans"/>
                <a:ea typeface="Gill Sans"/>
                <a:cs typeface="Gill Sans"/>
                <a:sym typeface="Gill Sans"/>
              </a:defRPr>
            </a:lvl7pPr>
            <a:lvl8pPr marL="0" lvl="7" indent="0" algn="r">
              <a:spcBef>
                <a:spcPts val="0"/>
              </a:spcBef>
              <a:buNone/>
              <a:defRPr sz="900">
                <a:solidFill>
                  <a:srgbClr val="77C0D4"/>
                </a:solidFill>
                <a:latin typeface="Gill Sans"/>
                <a:ea typeface="Gill Sans"/>
                <a:cs typeface="Gill Sans"/>
                <a:sym typeface="Gill Sans"/>
              </a:defRPr>
            </a:lvl8pPr>
            <a:lvl9pPr marL="0" lvl="8" indent="0" algn="r">
              <a:spcBef>
                <a:spcPts val="0"/>
              </a:spcBef>
              <a:buNone/>
              <a:defRPr sz="900">
                <a:solidFill>
                  <a:srgbClr val="77C0D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grpSp>
        <p:nvGrpSpPr>
          <p:cNvPr id="78" name="Google Shape;78;p17"/>
          <p:cNvGrpSpPr/>
          <p:nvPr/>
        </p:nvGrpSpPr>
        <p:grpSpPr>
          <a:xfrm>
            <a:off x="307140" y="6197896"/>
            <a:ext cx="8452314" cy="527354"/>
            <a:chOff x="307140" y="6197896"/>
            <a:chExt cx="8452314" cy="527354"/>
          </a:xfrm>
        </p:grpSpPr>
        <p:grpSp>
          <p:nvGrpSpPr>
            <p:cNvPr id="79" name="Google Shape;79;p17"/>
            <p:cNvGrpSpPr/>
            <p:nvPr/>
          </p:nvGrpSpPr>
          <p:grpSpPr>
            <a:xfrm>
              <a:off x="1466726" y="6197896"/>
              <a:ext cx="7292728" cy="527354"/>
              <a:chOff x="1466726" y="5602559"/>
              <a:chExt cx="7292728" cy="527354"/>
            </a:xfrm>
          </p:grpSpPr>
          <p:pic>
            <p:nvPicPr>
              <p:cNvPr id="80" name="Google Shape;80;p17"/>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81" name="Google Shape;81;p17"/>
              <p:cNvGrpSpPr/>
              <p:nvPr/>
            </p:nvGrpSpPr>
            <p:grpSpPr>
              <a:xfrm>
                <a:off x="1466726" y="5602559"/>
                <a:ext cx="7292728" cy="527354"/>
                <a:chOff x="1466726" y="6192784"/>
                <a:chExt cx="7292728" cy="527354"/>
              </a:xfrm>
            </p:grpSpPr>
            <p:pic>
              <p:nvPicPr>
                <p:cNvPr id="82" name="Google Shape;82;p17"/>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83" name="Google Shape;83;p17"/>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84" name="Google Shape;84;p17"/>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85" name="Google Shape;85;p17"/>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8"/>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8"/>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8"/>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92" name="Google Shape;92;p18"/>
          <p:cNvGrpSpPr/>
          <p:nvPr/>
        </p:nvGrpSpPr>
        <p:grpSpPr>
          <a:xfrm>
            <a:off x="307140" y="6197896"/>
            <a:ext cx="8452314" cy="527354"/>
            <a:chOff x="307140" y="6197896"/>
            <a:chExt cx="8452314" cy="527354"/>
          </a:xfrm>
        </p:grpSpPr>
        <p:grpSp>
          <p:nvGrpSpPr>
            <p:cNvPr id="93" name="Google Shape;93;p18"/>
            <p:cNvGrpSpPr/>
            <p:nvPr/>
          </p:nvGrpSpPr>
          <p:grpSpPr>
            <a:xfrm>
              <a:off x="1466726" y="6197896"/>
              <a:ext cx="7292728" cy="527354"/>
              <a:chOff x="1466726" y="5602559"/>
              <a:chExt cx="7292728" cy="527354"/>
            </a:xfrm>
          </p:grpSpPr>
          <p:pic>
            <p:nvPicPr>
              <p:cNvPr id="94" name="Google Shape;94;p18"/>
              <p:cNvPicPr preferRelativeResize="0"/>
              <p:nvPr/>
            </p:nvPicPr>
            <p:blipFill>
              <a:blip r:embed="rId2">
                <a:alphaModFix/>
              </a:blip>
              <a:stretch>
                <a:fillRect/>
              </a:stretch>
            </p:blipFill>
            <p:spPr>
              <a:xfrm>
                <a:off x="5446150" y="5626400"/>
                <a:ext cx="224592" cy="257224"/>
              </a:xfrm>
              <a:prstGeom prst="rect">
                <a:avLst/>
              </a:prstGeom>
              <a:noFill/>
              <a:ln>
                <a:noFill/>
              </a:ln>
            </p:spPr>
          </p:pic>
          <p:grpSp>
            <p:nvGrpSpPr>
              <p:cNvPr id="95" name="Google Shape;95;p18"/>
              <p:cNvGrpSpPr/>
              <p:nvPr/>
            </p:nvGrpSpPr>
            <p:grpSpPr>
              <a:xfrm>
                <a:off x="1466726" y="5602559"/>
                <a:ext cx="7292728" cy="527354"/>
                <a:chOff x="1466726" y="6192784"/>
                <a:chExt cx="7292728" cy="527354"/>
              </a:xfrm>
            </p:grpSpPr>
            <p:pic>
              <p:nvPicPr>
                <p:cNvPr id="96" name="Google Shape;96;p18"/>
                <p:cNvPicPr preferRelativeResize="0"/>
                <p:nvPr/>
              </p:nvPicPr>
              <p:blipFill rotWithShape="1">
                <a:blip r:embed="rId3">
                  <a:alphaModFix/>
                </a:blip>
                <a:srcRect l="49887" t="20650" r="10660" b="38817"/>
                <a:stretch/>
              </p:blipFill>
              <p:spPr>
                <a:xfrm>
                  <a:off x="1466726" y="6242306"/>
                  <a:ext cx="824966" cy="351564"/>
                </a:xfrm>
                <a:prstGeom prst="rect">
                  <a:avLst/>
                </a:prstGeom>
                <a:noFill/>
                <a:ln>
                  <a:noFill/>
                </a:ln>
              </p:spPr>
            </p:pic>
            <p:sp>
              <p:nvSpPr>
                <p:cNvPr id="97" name="Google Shape;97;p18"/>
                <p:cNvSpPr txBox="1"/>
                <p:nvPr/>
              </p:nvSpPr>
              <p:spPr>
                <a:xfrm>
                  <a:off x="4444554" y="6192784"/>
                  <a:ext cx="4314900" cy="339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veat"/>
                    <a:buNone/>
                  </a:pPr>
                  <a:r>
                    <a:rPr lang="en-US" sz="1200">
                      <a:solidFill>
                        <a:srgbClr val="000000"/>
                      </a:solidFill>
                      <a:latin typeface="Montserrat Medium"/>
                      <a:ea typeface="Montserrat Medium"/>
                      <a:cs typeface="Montserrat Medium"/>
                      <a:sym typeface="Montserrat Medium"/>
                    </a:rPr>
                    <a:t>CHALK</a:t>
                  </a:r>
                  <a:r>
                    <a:rPr lang="en-US" sz="1200">
                      <a:solidFill>
                        <a:srgbClr val="FFFFFF"/>
                      </a:solidFill>
                      <a:latin typeface="Montserrat Medium"/>
                      <a:ea typeface="Montserrat Medium"/>
                      <a:cs typeface="Montserrat Medium"/>
                      <a:sym typeface="Montserrat Medium"/>
                    </a:rPr>
                    <a:t>       </a:t>
                  </a:r>
                  <a:r>
                    <a:rPr lang="en-US" sz="1200" i="0" u="none" strike="noStrike" cap="none">
                      <a:solidFill>
                        <a:srgbClr val="000000"/>
                      </a:solidFill>
                      <a:latin typeface="Montserrat Medium"/>
                      <a:ea typeface="Montserrat Medium"/>
                      <a:cs typeface="Montserrat Medium"/>
                      <a:sym typeface="Montserrat Medium"/>
                    </a:rPr>
                    <a:t>Professional Development Serie</a:t>
                  </a:r>
                  <a:r>
                    <a:rPr lang="en-US" sz="1200">
                      <a:solidFill>
                        <a:srgbClr val="000000"/>
                      </a:solidFill>
                      <a:latin typeface="Montserrat Medium"/>
                      <a:ea typeface="Montserrat Medium"/>
                      <a:cs typeface="Montserrat Medium"/>
                      <a:sym typeface="Montserrat Medium"/>
                    </a:rPr>
                    <a:t>s</a:t>
                  </a:r>
                  <a:r>
                    <a:rPr lang="en-US" sz="1200" b="0" i="0" u="none" strike="noStrike" cap="none">
                      <a:solidFill>
                        <a:srgbClr val="000000"/>
                      </a:solidFill>
                      <a:latin typeface="Century Gothic"/>
                      <a:ea typeface="Century Gothic"/>
                      <a:cs typeface="Century Gothic"/>
                      <a:sym typeface="Century Gothic"/>
                    </a:rPr>
                    <a:t>|</a:t>
                  </a:r>
                  <a:endParaRPr sz="1200" b="0" i="0" u="none" strike="noStrike" cap="none">
                    <a:solidFill>
                      <a:srgbClr val="000000"/>
                    </a:solidFill>
                    <a:latin typeface="Century Gothic"/>
                    <a:ea typeface="Century Gothic"/>
                    <a:cs typeface="Century Gothic"/>
                    <a:sym typeface="Century Gothic"/>
                  </a:endParaRPr>
                </a:p>
              </p:txBody>
            </p:sp>
            <p:sp>
              <p:nvSpPr>
                <p:cNvPr id="98" name="Google Shape;98;p18"/>
                <p:cNvSpPr/>
                <p:nvPr/>
              </p:nvSpPr>
              <p:spPr>
                <a:xfrm>
                  <a:off x="4654203" y="6473838"/>
                  <a:ext cx="37290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0" i="0" u="none" strike="noStrike" cap="none">
                      <a:solidFill>
                        <a:srgbClr val="C88E0E"/>
                      </a:solidFill>
                      <a:latin typeface="Century Gothic"/>
                      <a:ea typeface="Century Gothic"/>
                      <a:cs typeface="Century Gothic"/>
                      <a:sym typeface="Century Gothic"/>
                    </a:rPr>
                    <a:t>PROMOTING HIGH LEVELS OF ENGAGEMENT IN LEARNING</a:t>
                  </a:r>
                  <a:endParaRPr sz="1000" b="0" i="0" u="none" strike="noStrike" cap="none">
                    <a:solidFill>
                      <a:srgbClr val="C88E0E"/>
                    </a:solidFill>
                    <a:latin typeface="Century Gothic"/>
                    <a:ea typeface="Century Gothic"/>
                    <a:cs typeface="Century Gothic"/>
                    <a:sym typeface="Century Gothic"/>
                  </a:endParaRPr>
                </a:p>
              </p:txBody>
            </p:sp>
          </p:grpSp>
        </p:grpSp>
        <p:pic>
          <p:nvPicPr>
            <p:cNvPr id="99" name="Google Shape;99;p18"/>
            <p:cNvPicPr preferRelativeResize="0"/>
            <p:nvPr/>
          </p:nvPicPr>
          <p:blipFill>
            <a:blip r:embed="rId4">
              <a:alphaModFix/>
            </a:blip>
            <a:stretch>
              <a:fillRect/>
            </a:stretch>
          </p:blipFill>
          <p:spPr>
            <a:xfrm>
              <a:off x="307140" y="6285650"/>
              <a:ext cx="1083397" cy="25722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19"/>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9"/>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9"/>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4"/>
        <p:cNvGrpSpPr/>
        <p:nvPr/>
      </p:nvGrpSpPr>
      <p:grpSpPr>
        <a:xfrm>
          <a:off x="0" y="0"/>
          <a:ext cx="0" cy="0"/>
          <a:chOff x="0" y="0"/>
          <a:chExt cx="0" cy="0"/>
        </a:xfrm>
      </p:grpSpPr>
      <p:sp>
        <p:nvSpPr>
          <p:cNvPr id="105" name="Google Shape;105;p20"/>
          <p:cNvSpPr/>
          <p:nvPr/>
        </p:nvSpPr>
        <p:spPr>
          <a:xfrm>
            <a:off x="452646" y="5141973"/>
            <a:ext cx="8238707"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title"/>
          </p:nvPr>
        </p:nvSpPr>
        <p:spPr>
          <a:xfrm>
            <a:off x="581352" y="5262296"/>
            <a:ext cx="353662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7C0D4"/>
              </a:buClr>
              <a:buSzPts val="2000"/>
              <a:buFont typeface="Gill Sans"/>
              <a:buNone/>
              <a:defRPr sz="2000" b="0">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0"/>
          <p:cNvSpPr txBox="1">
            <a:spLocks noGrp="1"/>
          </p:cNvSpPr>
          <p:nvPr>
            <p:ph type="body" idx="1"/>
          </p:nvPr>
        </p:nvSpPr>
        <p:spPr>
          <a:xfrm>
            <a:off x="446399" y="601200"/>
            <a:ext cx="824040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108" name="Google Shape;108;p20"/>
          <p:cNvSpPr txBox="1">
            <a:spLocks noGrp="1"/>
          </p:cNvSpPr>
          <p:nvPr>
            <p:ph type="body" idx="2"/>
          </p:nvPr>
        </p:nvSpPr>
        <p:spPr>
          <a:xfrm>
            <a:off x="4305617" y="5262295"/>
            <a:ext cx="426532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109" name="Google Shape;109;p20"/>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0"/>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77C0D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0"/>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77C0D4"/>
                </a:solidFill>
                <a:latin typeface="Gill Sans"/>
                <a:ea typeface="Gill Sans"/>
                <a:cs typeface="Gill Sans"/>
                <a:sym typeface="Gill Sans"/>
              </a:defRPr>
            </a:lvl1pPr>
            <a:lvl2pPr marL="0" lvl="1" indent="0" algn="r">
              <a:spcBef>
                <a:spcPts val="0"/>
              </a:spcBef>
              <a:buNone/>
              <a:defRPr sz="900">
                <a:solidFill>
                  <a:srgbClr val="77C0D4"/>
                </a:solidFill>
                <a:latin typeface="Gill Sans"/>
                <a:ea typeface="Gill Sans"/>
                <a:cs typeface="Gill Sans"/>
                <a:sym typeface="Gill Sans"/>
              </a:defRPr>
            </a:lvl2pPr>
            <a:lvl3pPr marL="0" lvl="2" indent="0" algn="r">
              <a:spcBef>
                <a:spcPts val="0"/>
              </a:spcBef>
              <a:buNone/>
              <a:defRPr sz="900">
                <a:solidFill>
                  <a:srgbClr val="77C0D4"/>
                </a:solidFill>
                <a:latin typeface="Gill Sans"/>
                <a:ea typeface="Gill Sans"/>
                <a:cs typeface="Gill Sans"/>
                <a:sym typeface="Gill Sans"/>
              </a:defRPr>
            </a:lvl3pPr>
            <a:lvl4pPr marL="0" lvl="3" indent="0" algn="r">
              <a:spcBef>
                <a:spcPts val="0"/>
              </a:spcBef>
              <a:buNone/>
              <a:defRPr sz="900">
                <a:solidFill>
                  <a:srgbClr val="77C0D4"/>
                </a:solidFill>
                <a:latin typeface="Gill Sans"/>
                <a:ea typeface="Gill Sans"/>
                <a:cs typeface="Gill Sans"/>
                <a:sym typeface="Gill Sans"/>
              </a:defRPr>
            </a:lvl4pPr>
            <a:lvl5pPr marL="0" lvl="4" indent="0" algn="r">
              <a:spcBef>
                <a:spcPts val="0"/>
              </a:spcBef>
              <a:buNone/>
              <a:defRPr sz="900">
                <a:solidFill>
                  <a:srgbClr val="77C0D4"/>
                </a:solidFill>
                <a:latin typeface="Gill Sans"/>
                <a:ea typeface="Gill Sans"/>
                <a:cs typeface="Gill Sans"/>
                <a:sym typeface="Gill Sans"/>
              </a:defRPr>
            </a:lvl5pPr>
            <a:lvl6pPr marL="0" lvl="5" indent="0" algn="r">
              <a:spcBef>
                <a:spcPts val="0"/>
              </a:spcBef>
              <a:buNone/>
              <a:defRPr sz="900">
                <a:solidFill>
                  <a:srgbClr val="77C0D4"/>
                </a:solidFill>
                <a:latin typeface="Gill Sans"/>
                <a:ea typeface="Gill Sans"/>
                <a:cs typeface="Gill Sans"/>
                <a:sym typeface="Gill Sans"/>
              </a:defRPr>
            </a:lvl6pPr>
            <a:lvl7pPr marL="0" lvl="6" indent="0" algn="r">
              <a:spcBef>
                <a:spcPts val="0"/>
              </a:spcBef>
              <a:buNone/>
              <a:defRPr sz="900">
                <a:solidFill>
                  <a:srgbClr val="77C0D4"/>
                </a:solidFill>
                <a:latin typeface="Gill Sans"/>
                <a:ea typeface="Gill Sans"/>
                <a:cs typeface="Gill Sans"/>
                <a:sym typeface="Gill Sans"/>
              </a:defRPr>
            </a:lvl7pPr>
            <a:lvl8pPr marL="0" lvl="7" indent="0" algn="r">
              <a:spcBef>
                <a:spcPts val="0"/>
              </a:spcBef>
              <a:buNone/>
              <a:defRPr sz="900">
                <a:solidFill>
                  <a:srgbClr val="77C0D4"/>
                </a:solidFill>
                <a:latin typeface="Gill Sans"/>
                <a:ea typeface="Gill Sans"/>
                <a:cs typeface="Gill Sans"/>
                <a:sym typeface="Gill Sans"/>
              </a:defRPr>
            </a:lvl8pPr>
            <a:lvl9pPr marL="0" lvl="8" indent="0" algn="r">
              <a:spcBef>
                <a:spcPts val="0"/>
              </a:spcBef>
              <a:buNone/>
              <a:defRPr sz="900">
                <a:solidFill>
                  <a:srgbClr val="77C0D4"/>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581192" y="4693389"/>
            <a:ext cx="7989752"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1"/>
          <p:cNvSpPr>
            <a:spLocks noGrp="1"/>
          </p:cNvSpPr>
          <p:nvPr>
            <p:ph type="pic" idx="2"/>
          </p:nvPr>
        </p:nvSpPr>
        <p:spPr>
          <a:xfrm>
            <a:off x="448093" y="599725"/>
            <a:ext cx="8238706" cy="3557252"/>
          </a:xfrm>
          <a:prstGeom prst="rect">
            <a:avLst/>
          </a:prstGeom>
          <a:noFill/>
          <a:ln>
            <a:noFill/>
          </a:ln>
        </p:spPr>
        <p:txBody>
          <a:bodyPr spcFirstLastPara="1" wrap="square" lIns="91425" tIns="45700" rIns="91425" bIns="45700" anchor="t" anchorCtr="0">
            <a:normAutofit/>
          </a:bodyPr>
          <a:lstStyle>
            <a:lvl1pPr marR="0" lvl="0" algn="ctr" rtl="0">
              <a:spcBef>
                <a:spcPts val="32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1pPr>
            <a:lvl2pPr marR="0" lvl="1"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2pPr>
            <a:lvl3pPr marR="0" lvl="2"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3pPr>
            <a:lvl4pPr marR="0" lvl="3"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4pPr>
            <a:lvl5pPr marR="0" lvl="4" algn="l" rtl="0">
              <a:spcBef>
                <a:spcPts val="600"/>
              </a:spcBef>
              <a:spcAft>
                <a:spcPts val="0"/>
              </a:spcAft>
              <a:buClr>
                <a:schemeClr val="accent2"/>
              </a:buClr>
              <a:buSzPts val="1472"/>
              <a:buFont typeface="Noto Sans Symbols"/>
              <a:buNone/>
              <a:defRPr sz="1600" b="0" i="0" u="none" strike="noStrike" cap="none">
                <a:solidFill>
                  <a:schemeClr val="dk1"/>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115" name="Google Shape;115;p21"/>
          <p:cNvSpPr txBox="1">
            <a:spLocks noGrp="1"/>
          </p:cNvSpPr>
          <p:nvPr>
            <p:ph type="body" idx="1"/>
          </p:nvPr>
        </p:nvSpPr>
        <p:spPr>
          <a:xfrm>
            <a:off x="581192" y="5260126"/>
            <a:ext cx="7989752"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116" name="Google Shape;116;p21"/>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1"/>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1"/>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2"/>
          <p:cNvSpPr txBox="1">
            <a:spLocks noGrp="1"/>
          </p:cNvSpPr>
          <p:nvPr>
            <p:ph type="body" idx="1"/>
          </p:nvPr>
        </p:nvSpPr>
        <p:spPr>
          <a:xfrm>
            <a:off x="581192" y="2228003"/>
            <a:ext cx="7989752" cy="3630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1"/>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1"/>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1"/>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1"/>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1"/>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2"/>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2"/>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2"/>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2"/>
          <p:cNvSpPr/>
          <p:nvPr/>
        </p:nvSpPr>
        <p:spPr>
          <a:xfrm>
            <a:off x="448091" y="441325"/>
            <a:ext cx="2719909" cy="10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2"/>
          <p:cNvSpPr/>
          <p:nvPr/>
        </p:nvSpPr>
        <p:spPr>
          <a:xfrm>
            <a:off x="5976001" y="441325"/>
            <a:ext cx="2710800" cy="108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2"/>
          <p:cNvSpPr/>
          <p:nvPr/>
        </p:nvSpPr>
        <p:spPr>
          <a:xfrm>
            <a:off x="3216601" y="441325"/>
            <a:ext cx="2710800" cy="10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hyperlink" Target="https://my.vanderbilt.edu/mnpspartnership/"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hyperlink" Target="https://www.vexels.com/png-svg/preview/128018/hand-drawn-wall-clock" TargetMode="External"/><Relationship Id="rId13" Type="http://schemas.openxmlformats.org/officeDocument/2006/relationships/hyperlink" Target="https://pixabay.com/" TargetMode="External"/><Relationship Id="rId3" Type="http://schemas.openxmlformats.org/officeDocument/2006/relationships/hyperlink" Target="http://www.myiconfinder.com/icon/bend-bulb-color-glow-hint-idea-lamp-light-lightbulb-off-on-hand-draw-drawn-sktch-sktching-drawing-line-outline-out/874" TargetMode="External"/><Relationship Id="rId7" Type="http://schemas.openxmlformats.org/officeDocument/2006/relationships/hyperlink" Target="https://www.vexels.com/png-svg/preview/128423/pie-chart-hand-drawn-doodle" TargetMode="External"/><Relationship Id="rId12" Type="http://schemas.openxmlformats.org/officeDocument/2006/relationships/hyperlink" Target="https://pixabay.com/en/hourglass-clock-timer-sand-time-152090/"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vexels.com/png-svg/preview/127943/hand-drawn-bar-graph" TargetMode="External"/><Relationship Id="rId11" Type="http://schemas.openxmlformats.org/officeDocument/2006/relationships/hyperlink" Target="https://www.vexels.com/png-svg/preview/127459/cog-wheel-hand-drawn-icon" TargetMode="External"/><Relationship Id="rId5" Type="http://schemas.openxmlformats.org/officeDocument/2006/relationships/hyperlink" Target="https://www.vexels.com/png-svg/preview/127978/hand-drawn-magnifying-glass" TargetMode="External"/><Relationship Id="rId15" Type="http://schemas.openxmlformats.org/officeDocument/2006/relationships/hyperlink" Target="https://www.kisspng.com/" TargetMode="External"/><Relationship Id="rId10" Type="http://schemas.openxmlformats.org/officeDocument/2006/relationships/hyperlink" Target="https://www.vexels.com/png-svg/preview/127982/hand-drawn-open-book" TargetMode="External"/><Relationship Id="rId4" Type="http://schemas.openxmlformats.org/officeDocument/2006/relationships/hyperlink" Target="http://www.myiconfinder.com/Graphicfuel" TargetMode="External"/><Relationship Id="rId9" Type="http://schemas.openxmlformats.org/officeDocument/2006/relationships/hyperlink" Target="https://www.vexels.com/png-svg/preview/127949/hand-drawn-cloud-bubble" TargetMode="External"/><Relationship Id="rId14" Type="http://schemas.openxmlformats.org/officeDocument/2006/relationships/hyperlink" Target="https://www.kisspng.com/png-child-cartoon-royalty-free-illustration-group-of-c-307848/preview.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
          <p:cNvSpPr txBox="1">
            <a:spLocks noGrp="1"/>
          </p:cNvSpPr>
          <p:nvPr>
            <p:ph type="ctrTitle"/>
          </p:nvPr>
        </p:nvSpPr>
        <p:spPr>
          <a:xfrm>
            <a:off x="581192" y="3382109"/>
            <a:ext cx="7989752" cy="150484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000"/>
              <a:buFont typeface="Caveat"/>
              <a:buNone/>
            </a:pPr>
            <a:r>
              <a:rPr lang="en-US"/>
              <a:t>Reducing Time Spent in Transition</a:t>
            </a:r>
            <a:endParaRPr/>
          </a:p>
        </p:txBody>
      </p:sp>
      <p:pic>
        <p:nvPicPr>
          <p:cNvPr id="139" name="Google Shape;139;p1"/>
          <p:cNvPicPr preferRelativeResize="0"/>
          <p:nvPr/>
        </p:nvPicPr>
        <p:blipFill rotWithShape="1">
          <a:blip r:embed="rId3">
            <a:alphaModFix/>
          </a:blip>
          <a:srcRect t="3064"/>
          <a:stretch/>
        </p:blipFill>
        <p:spPr>
          <a:xfrm>
            <a:off x="457282" y="631369"/>
            <a:ext cx="2474964" cy="2377440"/>
          </a:xfrm>
          <a:prstGeom prst="rect">
            <a:avLst/>
          </a:prstGeom>
          <a:noFill/>
          <a:ln>
            <a:noFill/>
          </a:ln>
        </p:spPr>
      </p:pic>
      <p:pic>
        <p:nvPicPr>
          <p:cNvPr id="140" name="Google Shape;140;p1"/>
          <p:cNvPicPr preferRelativeResize="0"/>
          <p:nvPr/>
        </p:nvPicPr>
        <p:blipFill rotWithShape="1">
          <a:blip r:embed="rId4">
            <a:alphaModFix/>
          </a:blip>
          <a:srcRect t="15238" b="27142"/>
          <a:stretch/>
        </p:blipFill>
        <p:spPr>
          <a:xfrm>
            <a:off x="3024699" y="624643"/>
            <a:ext cx="3094602" cy="2377440"/>
          </a:xfrm>
          <a:prstGeom prst="rect">
            <a:avLst/>
          </a:prstGeom>
          <a:noFill/>
          <a:ln>
            <a:noFill/>
          </a:ln>
        </p:spPr>
      </p:pic>
      <p:pic>
        <p:nvPicPr>
          <p:cNvPr id="141" name="Google Shape;141;p1"/>
          <p:cNvPicPr preferRelativeResize="0"/>
          <p:nvPr/>
        </p:nvPicPr>
        <p:blipFill rotWithShape="1">
          <a:blip r:embed="rId5">
            <a:alphaModFix/>
          </a:blip>
          <a:srcRect l="17804" t="21174" r="11097" b="27523"/>
          <a:stretch/>
        </p:blipFill>
        <p:spPr>
          <a:xfrm>
            <a:off x="6215743" y="631369"/>
            <a:ext cx="2471057" cy="2377440"/>
          </a:xfrm>
          <a:prstGeom prst="rect">
            <a:avLst/>
          </a:prstGeom>
          <a:noFill/>
          <a:ln>
            <a:noFill/>
          </a:ln>
        </p:spPr>
      </p:pic>
      <p:sp>
        <p:nvSpPr>
          <p:cNvPr id="142" name="Google Shape;142;p1"/>
          <p:cNvSpPr txBox="1"/>
          <p:nvPr/>
        </p:nvSpPr>
        <p:spPr>
          <a:xfrm>
            <a:off x="1060175" y="4957725"/>
            <a:ext cx="7426200" cy="590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2000">
                <a:solidFill>
                  <a:srgbClr val="FFFFFF"/>
                </a:solidFill>
                <a:latin typeface="Montserrat Medium"/>
                <a:ea typeface="Montserrat Medium"/>
                <a:cs typeface="Montserrat Medium"/>
                <a:sym typeface="Montserrat Medium"/>
              </a:rPr>
              <a:t>    CHALK             PROFESSIONAL DEVELOPMENT SERIES</a:t>
            </a:r>
            <a:endParaRPr sz="20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0"/>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SPECIAL THANKS &amp; ADDITIONAL RESOURCES</a:t>
            </a:r>
            <a:endParaRPr/>
          </a:p>
        </p:txBody>
      </p:sp>
      <p:sp>
        <p:nvSpPr>
          <p:cNvPr id="326" name="Google Shape;326;p10"/>
          <p:cNvSpPr txBox="1">
            <a:spLocks noGrp="1"/>
          </p:cNvSpPr>
          <p:nvPr>
            <p:ph type="body" idx="1"/>
          </p:nvPr>
        </p:nvSpPr>
        <p:spPr>
          <a:xfrm>
            <a:off x="447675" y="2323297"/>
            <a:ext cx="5009736" cy="91520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472"/>
              <a:buNone/>
            </a:pPr>
            <a:r>
              <a:rPr lang="en-US" sz="1600"/>
              <a:t>We are grateful to the following MNPS Pre-K Instructional Coaches and Multi-Classroom Leaders for their invaluable feedback in developing these materials:</a:t>
            </a:r>
            <a:endParaRPr sz="1600"/>
          </a:p>
          <a:p>
            <a:pPr marL="0" lvl="0" indent="0" algn="ctr" rtl="0">
              <a:spcBef>
                <a:spcPts val="600"/>
              </a:spcBef>
              <a:spcAft>
                <a:spcPts val="0"/>
              </a:spcAft>
              <a:buSzPts val="1012"/>
              <a:buNone/>
            </a:pPr>
            <a:endParaRPr sz="1100"/>
          </a:p>
          <a:p>
            <a:pPr marL="0" lvl="0" indent="0" algn="ctr" rtl="0">
              <a:spcBef>
                <a:spcPts val="0"/>
              </a:spcBef>
              <a:spcAft>
                <a:spcPts val="0"/>
              </a:spcAft>
              <a:buSzPts val="1656"/>
              <a:buNone/>
            </a:pPr>
            <a:r>
              <a:rPr lang="en-US" b="1">
                <a:solidFill>
                  <a:schemeClr val="accent2"/>
                </a:solidFill>
              </a:rPr>
              <a:t>SeTara DeThrow</a:t>
            </a:r>
            <a:endParaRPr/>
          </a:p>
          <a:p>
            <a:pPr marL="0" lvl="0" indent="0" algn="ctr" rtl="0">
              <a:spcBef>
                <a:spcPts val="0"/>
              </a:spcBef>
              <a:spcAft>
                <a:spcPts val="0"/>
              </a:spcAft>
              <a:buSzPts val="1656"/>
              <a:buNone/>
            </a:pPr>
            <a:r>
              <a:rPr lang="en-US" b="1">
                <a:solidFill>
                  <a:schemeClr val="accent2"/>
                </a:solidFill>
              </a:rPr>
              <a:t>Carrie Head</a:t>
            </a:r>
            <a:endParaRPr/>
          </a:p>
          <a:p>
            <a:pPr marL="0" lvl="0" indent="0" algn="ctr" rtl="0">
              <a:spcBef>
                <a:spcPts val="0"/>
              </a:spcBef>
              <a:spcAft>
                <a:spcPts val="0"/>
              </a:spcAft>
              <a:buSzPts val="1656"/>
              <a:buNone/>
            </a:pPr>
            <a:r>
              <a:rPr lang="en-US" b="1">
                <a:solidFill>
                  <a:schemeClr val="accent2"/>
                </a:solidFill>
              </a:rPr>
              <a:t>Susan McClain</a:t>
            </a:r>
            <a:endParaRPr/>
          </a:p>
          <a:p>
            <a:pPr marL="0" lvl="0" indent="0" algn="ctr" rtl="0">
              <a:spcBef>
                <a:spcPts val="0"/>
              </a:spcBef>
              <a:spcAft>
                <a:spcPts val="0"/>
              </a:spcAft>
              <a:buSzPts val="1656"/>
              <a:buNone/>
            </a:pPr>
            <a:r>
              <a:rPr lang="en-US" b="1">
                <a:solidFill>
                  <a:schemeClr val="accent2"/>
                </a:solidFill>
              </a:rPr>
              <a:t>Stephanie Mullins</a:t>
            </a:r>
            <a:endParaRPr/>
          </a:p>
          <a:p>
            <a:pPr marL="0" lvl="0" indent="0" algn="ctr" rtl="0">
              <a:spcBef>
                <a:spcPts val="0"/>
              </a:spcBef>
              <a:spcAft>
                <a:spcPts val="0"/>
              </a:spcAft>
              <a:buSzPts val="1656"/>
              <a:buNone/>
            </a:pPr>
            <a:r>
              <a:rPr lang="en-US" b="1">
                <a:solidFill>
                  <a:schemeClr val="accent2"/>
                </a:solidFill>
              </a:rPr>
              <a:t>Holly Stone</a:t>
            </a:r>
            <a:endParaRPr/>
          </a:p>
          <a:p>
            <a:pPr marL="0" lvl="0" indent="0" algn="ctr" rtl="0">
              <a:spcBef>
                <a:spcPts val="0"/>
              </a:spcBef>
              <a:spcAft>
                <a:spcPts val="0"/>
              </a:spcAft>
              <a:buSzPts val="1656"/>
              <a:buNone/>
            </a:pPr>
            <a:r>
              <a:rPr lang="en-US" b="1">
                <a:solidFill>
                  <a:schemeClr val="accent2"/>
                </a:solidFill>
              </a:rPr>
              <a:t>Ashley Aldridge Wilson </a:t>
            </a:r>
            <a:endParaRPr/>
          </a:p>
          <a:p>
            <a:pPr marL="0" lvl="0" indent="0" algn="ctr" rtl="0">
              <a:spcBef>
                <a:spcPts val="0"/>
              </a:spcBef>
              <a:spcAft>
                <a:spcPts val="0"/>
              </a:spcAft>
              <a:buSzPts val="1656"/>
              <a:buNone/>
            </a:pPr>
            <a:r>
              <a:rPr lang="en-US" b="1">
                <a:solidFill>
                  <a:schemeClr val="accent2"/>
                </a:solidFill>
              </a:rPr>
              <a:t>Rhiannon Wilson </a:t>
            </a:r>
            <a:endParaRPr/>
          </a:p>
        </p:txBody>
      </p:sp>
      <p:sp>
        <p:nvSpPr>
          <p:cNvPr id="327" name="Google Shape;327;p10"/>
          <p:cNvSpPr/>
          <p:nvPr/>
        </p:nvSpPr>
        <p:spPr>
          <a:xfrm>
            <a:off x="4375659" y="5676871"/>
            <a:ext cx="37830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chemeClr val="accent2"/>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https://my.vanderbilt.edu/mnpspartnership/ </a:t>
            </a:r>
            <a:endParaRPr sz="1600">
              <a:solidFill>
                <a:schemeClr val="accent2"/>
              </a:solidFill>
              <a:latin typeface="Gill Sans"/>
              <a:ea typeface="Gill Sans"/>
              <a:cs typeface="Gill Sans"/>
              <a:sym typeface="Gill Sans"/>
            </a:endParaRPr>
          </a:p>
        </p:txBody>
      </p:sp>
      <p:pic>
        <p:nvPicPr>
          <p:cNvPr id="328" name="Google Shape;328;p10"/>
          <p:cNvPicPr preferRelativeResize="0"/>
          <p:nvPr/>
        </p:nvPicPr>
        <p:blipFill rotWithShape="1">
          <a:blip r:embed="rId4">
            <a:alphaModFix/>
          </a:blip>
          <a:srcRect/>
          <a:stretch/>
        </p:blipFill>
        <p:spPr>
          <a:xfrm>
            <a:off x="4552950" y="1446365"/>
            <a:ext cx="3776224" cy="42305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1"/>
          <p:cNvSpPr/>
          <p:nvPr/>
        </p:nvSpPr>
        <p:spPr>
          <a:xfrm>
            <a:off x="4261847" y="1950921"/>
            <a:ext cx="4331645" cy="41727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4" name="Google Shape;334;p11"/>
          <p:cNvSpPr/>
          <p:nvPr/>
        </p:nvSpPr>
        <p:spPr>
          <a:xfrm>
            <a:off x="536647" y="1992492"/>
            <a:ext cx="3541212" cy="41312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5" name="Google Shape;335;p11"/>
          <p:cNvSpPr/>
          <p:nvPr/>
        </p:nvSpPr>
        <p:spPr>
          <a:xfrm>
            <a:off x="485843" y="1950923"/>
            <a:ext cx="3541212" cy="4098895"/>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6" name="Google Shape;336;p11"/>
          <p:cNvSpPr txBox="1">
            <a:spLocks noGrp="1"/>
          </p:cNvSpPr>
          <p:nvPr>
            <p:ph type="title"/>
          </p:nvPr>
        </p:nvSpPr>
        <p:spPr>
          <a:xfrm>
            <a:off x="485843"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latin typeface="Century Gothic"/>
                <a:ea typeface="Century Gothic"/>
                <a:cs typeface="Century Gothic"/>
                <a:sym typeface="Century Gothic"/>
              </a:rPr>
              <a:t>INDIVIDUAL IMAGE SOURCES</a:t>
            </a:r>
            <a:endParaRPr>
              <a:latin typeface="Century Gothic"/>
              <a:ea typeface="Century Gothic"/>
              <a:cs typeface="Century Gothic"/>
              <a:sym typeface="Century Gothic"/>
            </a:endParaRPr>
          </a:p>
        </p:txBody>
      </p:sp>
      <p:sp>
        <p:nvSpPr>
          <p:cNvPr id="337" name="Google Shape;337;p11"/>
          <p:cNvSpPr txBox="1">
            <a:spLocks noGrp="1"/>
          </p:cNvSpPr>
          <p:nvPr>
            <p:ph type="body" idx="1"/>
          </p:nvPr>
        </p:nvSpPr>
        <p:spPr>
          <a:xfrm>
            <a:off x="672679" y="2103117"/>
            <a:ext cx="3167540" cy="36576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SzPts val="1656"/>
              <a:buNone/>
            </a:pPr>
            <a:r>
              <a:rPr lang="en-US" sz="1800">
                <a:solidFill>
                  <a:schemeClr val="dk1"/>
                </a:solidFill>
              </a:rPr>
              <a:t>FREQUENTLY USED IMAGES*</a:t>
            </a:r>
            <a:endParaRPr sz="1800">
              <a:solidFill>
                <a:schemeClr val="dk1"/>
              </a:solidFill>
            </a:endParaRPr>
          </a:p>
        </p:txBody>
      </p:sp>
      <p:sp>
        <p:nvSpPr>
          <p:cNvPr id="338" name="Google Shape;338;p11"/>
          <p:cNvSpPr txBox="1">
            <a:spLocks noGrp="1"/>
          </p:cNvSpPr>
          <p:nvPr>
            <p:ph type="body" idx="2"/>
          </p:nvPr>
        </p:nvSpPr>
        <p:spPr>
          <a:xfrm>
            <a:off x="720635" y="2612017"/>
            <a:ext cx="3074052" cy="2934999"/>
          </a:xfrm>
          <a:prstGeom prst="rect">
            <a:avLst/>
          </a:prstGeom>
          <a:noFill/>
          <a:ln>
            <a:noFill/>
          </a:ln>
        </p:spPr>
        <p:txBody>
          <a:bodyPr spcFirstLastPara="1" wrap="square" lIns="91425" tIns="45700" rIns="91425" bIns="45700" anchor="t" anchorCtr="0">
            <a:noAutofit/>
          </a:bodyPr>
          <a:lstStyle/>
          <a:p>
            <a:pPr marL="306000" lvl="0" indent="-306000" algn="l" rtl="0">
              <a:spcBef>
                <a:spcPts val="0"/>
              </a:spcBef>
              <a:spcAft>
                <a:spcPts val="0"/>
              </a:spcAft>
              <a:buSzPts val="1472"/>
              <a:buChar char="◼"/>
            </a:pPr>
            <a:r>
              <a:rPr lang="en-US" sz="1600" u="sng">
                <a:solidFill>
                  <a:schemeClr val="hlink"/>
                </a:solidFill>
                <a:hlinkClick r:id="rId3"/>
              </a:rPr>
              <a:t>Lightbulb</a:t>
            </a:r>
            <a:r>
              <a:rPr lang="en-US" sz="1600"/>
              <a:t> | </a:t>
            </a:r>
            <a:r>
              <a:rPr lang="en-US" sz="1600" u="sng">
                <a:solidFill>
                  <a:schemeClr val="hlink"/>
                </a:solidFill>
                <a:hlinkClick r:id="rId4"/>
              </a:rPr>
              <a:t>myiconfinder.com</a:t>
            </a:r>
            <a:endParaRPr sz="1600"/>
          </a:p>
          <a:p>
            <a:pPr marL="306000" lvl="0" indent="-306000" algn="l" rtl="0">
              <a:spcBef>
                <a:spcPts val="320"/>
              </a:spcBef>
              <a:spcAft>
                <a:spcPts val="0"/>
              </a:spcAft>
              <a:buSzPts val="1472"/>
              <a:buChar char="◼"/>
            </a:pPr>
            <a:r>
              <a:rPr lang="en-US" sz="1600"/>
              <a:t>Designed by Vexels.com:</a:t>
            </a:r>
            <a:endParaRPr sz="1600"/>
          </a:p>
          <a:p>
            <a:pPr marL="457200" lvl="2" indent="0" algn="l" rtl="0">
              <a:spcBef>
                <a:spcPts val="280"/>
              </a:spcBef>
              <a:spcAft>
                <a:spcPts val="0"/>
              </a:spcAft>
              <a:buSzPts val="1288"/>
              <a:buNone/>
            </a:pPr>
            <a:r>
              <a:rPr lang="en-US" u="sng">
                <a:solidFill>
                  <a:schemeClr val="hlink"/>
                </a:solidFill>
                <a:hlinkClick r:id="rId5"/>
              </a:rPr>
              <a:t>Hand drawn magnifying glass</a:t>
            </a:r>
            <a:endParaRPr/>
          </a:p>
          <a:p>
            <a:pPr marL="457200" lvl="2" indent="0" algn="l" rtl="0">
              <a:spcBef>
                <a:spcPts val="280"/>
              </a:spcBef>
              <a:spcAft>
                <a:spcPts val="0"/>
              </a:spcAft>
              <a:buSzPts val="1288"/>
              <a:buNone/>
            </a:pPr>
            <a:r>
              <a:rPr lang="en-US" u="sng">
                <a:solidFill>
                  <a:schemeClr val="hlink"/>
                </a:solidFill>
                <a:hlinkClick r:id="rId6"/>
              </a:rPr>
              <a:t>Hand drawn bar graph</a:t>
            </a:r>
            <a:r>
              <a:rPr lang="en-US" u="sng"/>
              <a:t> </a:t>
            </a:r>
            <a:endParaRPr/>
          </a:p>
          <a:p>
            <a:pPr marL="457200" lvl="2" indent="0" algn="l" rtl="0">
              <a:spcBef>
                <a:spcPts val="280"/>
              </a:spcBef>
              <a:spcAft>
                <a:spcPts val="0"/>
              </a:spcAft>
              <a:buSzPts val="1288"/>
              <a:buNone/>
            </a:pPr>
            <a:r>
              <a:rPr lang="en-US" u="sng">
                <a:solidFill>
                  <a:schemeClr val="hlink"/>
                </a:solidFill>
                <a:hlinkClick r:id="rId7"/>
              </a:rPr>
              <a:t>Pie chart hand drawn doodle</a:t>
            </a:r>
            <a:r>
              <a:rPr lang="en-US" u="sng"/>
              <a:t> </a:t>
            </a:r>
            <a:endParaRPr/>
          </a:p>
          <a:p>
            <a:pPr marL="457200" lvl="2" indent="0" algn="l" rtl="0">
              <a:spcBef>
                <a:spcPts val="280"/>
              </a:spcBef>
              <a:spcAft>
                <a:spcPts val="0"/>
              </a:spcAft>
              <a:buSzPts val="1288"/>
              <a:buNone/>
            </a:pPr>
            <a:r>
              <a:rPr lang="en-US" u="sng">
                <a:solidFill>
                  <a:schemeClr val="hlink"/>
                </a:solidFill>
                <a:hlinkClick r:id="rId8"/>
              </a:rPr>
              <a:t>Hand drawn wall clock</a:t>
            </a:r>
            <a:endParaRPr/>
          </a:p>
          <a:p>
            <a:pPr marL="457200" lvl="2" indent="0" algn="l" rtl="0">
              <a:spcBef>
                <a:spcPts val="280"/>
              </a:spcBef>
              <a:spcAft>
                <a:spcPts val="0"/>
              </a:spcAft>
              <a:buSzPts val="1288"/>
              <a:buNone/>
            </a:pPr>
            <a:r>
              <a:rPr lang="en-US" u="sng">
                <a:solidFill>
                  <a:schemeClr val="hlink"/>
                </a:solidFill>
                <a:hlinkClick r:id="rId9"/>
              </a:rPr>
              <a:t>Hand drawn cloud bubble</a:t>
            </a:r>
            <a:endParaRPr/>
          </a:p>
          <a:p>
            <a:pPr marL="457200" lvl="2" indent="0" algn="l" rtl="0">
              <a:spcBef>
                <a:spcPts val="280"/>
              </a:spcBef>
              <a:spcAft>
                <a:spcPts val="0"/>
              </a:spcAft>
              <a:buSzPts val="1288"/>
              <a:buNone/>
            </a:pPr>
            <a:r>
              <a:rPr lang="en-US" u="sng">
                <a:solidFill>
                  <a:schemeClr val="hlink"/>
                </a:solidFill>
                <a:hlinkClick r:id="rId10"/>
              </a:rPr>
              <a:t>Hand drawn open book</a:t>
            </a:r>
            <a:endParaRPr/>
          </a:p>
          <a:p>
            <a:pPr marL="457200" lvl="2" indent="0" algn="l" rtl="0">
              <a:spcBef>
                <a:spcPts val="280"/>
              </a:spcBef>
              <a:spcAft>
                <a:spcPts val="0"/>
              </a:spcAft>
              <a:buSzPts val="1288"/>
              <a:buNone/>
            </a:pPr>
            <a:r>
              <a:rPr lang="en-US" u="sng">
                <a:solidFill>
                  <a:schemeClr val="hlink"/>
                </a:solidFill>
                <a:hlinkClick r:id="rId11"/>
              </a:rPr>
              <a:t>Cog wheel hand drawn icon</a:t>
            </a:r>
            <a:endParaRPr/>
          </a:p>
          <a:p>
            <a:pPr marL="306000" lvl="0" indent="-212527" algn="l" rtl="0">
              <a:spcBef>
                <a:spcPts val="320"/>
              </a:spcBef>
              <a:spcAft>
                <a:spcPts val="0"/>
              </a:spcAft>
              <a:buSzPts val="1472"/>
              <a:buNone/>
            </a:pPr>
            <a:endParaRPr sz="1600"/>
          </a:p>
        </p:txBody>
      </p:sp>
      <p:sp>
        <p:nvSpPr>
          <p:cNvPr id="339" name="Google Shape;339;p11"/>
          <p:cNvSpPr txBox="1">
            <a:spLocks noGrp="1"/>
          </p:cNvSpPr>
          <p:nvPr>
            <p:ph type="body" idx="3"/>
          </p:nvPr>
        </p:nvSpPr>
        <p:spPr>
          <a:xfrm>
            <a:off x="4725013" y="2101473"/>
            <a:ext cx="3601635" cy="36576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SzPts val="1656"/>
              <a:buNone/>
            </a:pPr>
            <a:r>
              <a:rPr lang="en-US" sz="1800">
                <a:solidFill>
                  <a:schemeClr val="dk1"/>
                </a:solidFill>
              </a:rPr>
              <a:t>ADDITIONAL IMAGE SOURCES</a:t>
            </a:r>
            <a:endParaRPr sz="1800">
              <a:solidFill>
                <a:schemeClr val="dk1"/>
              </a:solidFill>
            </a:endParaRPr>
          </a:p>
        </p:txBody>
      </p:sp>
      <p:sp>
        <p:nvSpPr>
          <p:cNvPr id="340" name="Google Shape;340;p11"/>
          <p:cNvSpPr txBox="1">
            <a:spLocks noGrp="1"/>
          </p:cNvSpPr>
          <p:nvPr>
            <p:ph type="body" idx="4"/>
          </p:nvPr>
        </p:nvSpPr>
        <p:spPr>
          <a:xfrm>
            <a:off x="4480719" y="2641102"/>
            <a:ext cx="4464829" cy="293499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72"/>
              <a:buNone/>
            </a:pPr>
            <a:r>
              <a:rPr lang="en-US" sz="1600"/>
              <a:t>Slide 6:  </a:t>
            </a:r>
            <a:r>
              <a:rPr lang="en-US" sz="1600" u="sng">
                <a:solidFill>
                  <a:schemeClr val="hlink"/>
                </a:solidFill>
                <a:hlinkClick r:id="rId12"/>
              </a:rPr>
              <a:t>Timers</a:t>
            </a:r>
            <a:r>
              <a:rPr lang="en-US" sz="1600"/>
              <a:t> | </a:t>
            </a:r>
            <a:r>
              <a:rPr lang="en-US" sz="1600" u="sng">
                <a:solidFill>
                  <a:schemeClr val="hlink"/>
                </a:solidFill>
                <a:hlinkClick r:id="rId13"/>
              </a:rPr>
              <a:t>pixabay.com</a:t>
            </a:r>
            <a:endParaRPr sz="1600"/>
          </a:p>
          <a:p>
            <a:pPr marL="0" lvl="0" indent="0" algn="l" rtl="0">
              <a:spcBef>
                <a:spcPts val="920"/>
              </a:spcBef>
              <a:spcAft>
                <a:spcPts val="0"/>
              </a:spcAft>
              <a:buSzPts val="1472"/>
              <a:buNone/>
            </a:pPr>
            <a:r>
              <a:rPr lang="en-US" sz="1600"/>
              <a:t>Slide 8: </a:t>
            </a:r>
            <a:r>
              <a:rPr lang="en-US" sz="1600" u="sng">
                <a:solidFill>
                  <a:schemeClr val="hlink"/>
                </a:solidFill>
                <a:hlinkClick r:id="rId14"/>
              </a:rPr>
              <a:t>children dancing </a:t>
            </a:r>
            <a:r>
              <a:rPr lang="en-US" sz="1600"/>
              <a:t>| </a:t>
            </a:r>
            <a:r>
              <a:rPr lang="en-US" sz="1600" u="sng">
                <a:solidFill>
                  <a:schemeClr val="hlink"/>
                </a:solidFill>
                <a:hlinkClick r:id="rId15"/>
              </a:rPr>
              <a:t>kisspng.com</a:t>
            </a:r>
            <a:endParaRPr sz="1600"/>
          </a:p>
          <a:p>
            <a:pPr marL="0" lvl="0" indent="0" algn="l" rtl="0">
              <a:spcBef>
                <a:spcPts val="920"/>
              </a:spcBef>
              <a:spcAft>
                <a:spcPts val="0"/>
              </a:spcAft>
              <a:buSzPts val="1472"/>
              <a:buNone/>
            </a:pPr>
            <a:endParaRPr sz="1600"/>
          </a:p>
          <a:p>
            <a:pPr marL="0" lvl="0" indent="0" algn="l" rtl="0">
              <a:spcBef>
                <a:spcPts val="920"/>
              </a:spcBef>
              <a:spcAft>
                <a:spcPts val="0"/>
              </a:spcAft>
              <a:buSzPts val="1472"/>
              <a:buNone/>
            </a:pPr>
            <a:endParaRPr sz="1600"/>
          </a:p>
          <a:p>
            <a:pPr marL="0" lvl="0" indent="0" algn="l" rtl="0">
              <a:spcBef>
                <a:spcPts val="920"/>
              </a:spcBef>
              <a:spcAft>
                <a:spcPts val="0"/>
              </a:spcAft>
              <a:buSzPts val="1472"/>
              <a:buNone/>
            </a:pPr>
            <a:endParaRPr sz="1600"/>
          </a:p>
          <a:p>
            <a:pPr marL="0" lvl="0" indent="0" algn="l" rtl="0">
              <a:spcBef>
                <a:spcPts val="920"/>
              </a:spcBef>
              <a:spcAft>
                <a:spcPts val="0"/>
              </a:spcAft>
              <a:buSzPts val="1472"/>
              <a:buNone/>
            </a:pPr>
            <a:endParaRPr sz="1600"/>
          </a:p>
        </p:txBody>
      </p:sp>
      <p:sp>
        <p:nvSpPr>
          <p:cNvPr id="341" name="Google Shape;341;p11"/>
          <p:cNvSpPr/>
          <p:nvPr/>
        </p:nvSpPr>
        <p:spPr>
          <a:xfrm>
            <a:off x="632202" y="5197751"/>
            <a:ext cx="3250919" cy="64633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Gill Sans"/>
                <a:ea typeface="Gill Sans"/>
                <a:cs typeface="Gill Sans"/>
                <a:sym typeface="Gill Sans"/>
              </a:rPr>
              <a:t>*These graphics are used as icons throughout the series. For example this </a:t>
            </a:r>
            <a:r>
              <a:rPr lang="en-US" sz="12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lightbulb</a:t>
            </a:r>
            <a:r>
              <a:rPr lang="en-US" sz="1200">
                <a:solidFill>
                  <a:schemeClr val="dk1"/>
                </a:solidFill>
                <a:latin typeface="Gill Sans"/>
                <a:ea typeface="Gill Sans"/>
                <a:cs typeface="Gill Sans"/>
                <a:sym typeface="Gill Sans"/>
              </a:rPr>
              <a:t> clipart appears beside most “Discussion Point” questions. </a:t>
            </a:r>
            <a:endParaRPr sz="1200">
              <a:solidFill>
                <a:schemeClr val="dk1"/>
              </a:solidFill>
              <a:latin typeface="Gill Sans"/>
              <a:ea typeface="Gill Sans"/>
              <a:cs typeface="Gill Sans"/>
              <a:sym typeface="Gill Sans"/>
            </a:endParaRPr>
          </a:p>
        </p:txBody>
      </p:sp>
      <p:sp>
        <p:nvSpPr>
          <p:cNvPr id="342" name="Google Shape;342;p11"/>
          <p:cNvSpPr/>
          <p:nvPr/>
        </p:nvSpPr>
        <p:spPr>
          <a:xfrm>
            <a:off x="4294175" y="1955542"/>
            <a:ext cx="4331645" cy="4096512"/>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
          <p:cNvSpPr/>
          <p:nvPr/>
        </p:nvSpPr>
        <p:spPr>
          <a:xfrm>
            <a:off x="531496" y="2086536"/>
            <a:ext cx="3657600" cy="377687"/>
          </a:xfrm>
          <a:prstGeom prst="parallelogram">
            <a:avLst>
              <a:gd name="adj" fmla="val 25000"/>
            </a:avLst>
          </a:prstGeom>
          <a:solidFill>
            <a:srgbClr val="FCF0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8" name="Google Shape;148;p2"/>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THE “MAGIC 8” CLASSROOM PRACTICES</a:t>
            </a:r>
            <a:endParaRPr/>
          </a:p>
        </p:txBody>
      </p:sp>
      <p:sp>
        <p:nvSpPr>
          <p:cNvPr id="149" name="Google Shape;149;p2"/>
          <p:cNvSpPr txBox="1">
            <a:spLocks noGrp="1"/>
          </p:cNvSpPr>
          <p:nvPr>
            <p:ph type="body" idx="1"/>
          </p:nvPr>
        </p:nvSpPr>
        <p:spPr>
          <a:xfrm>
            <a:off x="581192" y="2085127"/>
            <a:ext cx="7989752" cy="3886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56"/>
              <a:buFont typeface="Gill Sans"/>
              <a:buAutoNum type="arabicPeriod"/>
            </a:pPr>
            <a:r>
              <a:rPr lang="en-US"/>
              <a:t>Reduce time spent in transition </a:t>
            </a:r>
            <a:endParaRPr/>
          </a:p>
          <a:p>
            <a:pPr marL="342900" lvl="0" indent="-342900" algn="l" rtl="0">
              <a:spcBef>
                <a:spcPts val="960"/>
              </a:spcBef>
              <a:spcAft>
                <a:spcPts val="0"/>
              </a:spcAft>
              <a:buSzPts val="1656"/>
              <a:buFont typeface="Gill Sans"/>
              <a:buAutoNum type="arabicPeriod"/>
            </a:pPr>
            <a:r>
              <a:rPr lang="en-US"/>
              <a:t>Improving level of instruction</a:t>
            </a:r>
            <a:endParaRPr/>
          </a:p>
          <a:p>
            <a:pPr marL="342900" lvl="0" indent="-342900" algn="l" rtl="0">
              <a:spcBef>
                <a:spcPts val="960"/>
              </a:spcBef>
              <a:spcAft>
                <a:spcPts val="0"/>
              </a:spcAft>
              <a:buSzPts val="1656"/>
              <a:buFont typeface="Gill Sans"/>
              <a:buAutoNum type="arabicPeriod"/>
            </a:pPr>
            <a:r>
              <a:rPr lang="en-US"/>
              <a:t>Creating a positive climate </a:t>
            </a:r>
            <a:endParaRPr/>
          </a:p>
          <a:p>
            <a:pPr marL="342900" lvl="0" indent="-342900" algn="l" rtl="0">
              <a:spcBef>
                <a:spcPts val="960"/>
              </a:spcBef>
              <a:spcAft>
                <a:spcPts val="0"/>
              </a:spcAft>
              <a:buSzPts val="1656"/>
              <a:buFont typeface="Gill Sans"/>
              <a:buAutoNum type="arabicPeriod"/>
            </a:pPr>
            <a:r>
              <a:rPr lang="en-US"/>
              <a:t>Increasing teacher listening to children</a:t>
            </a:r>
            <a:endParaRPr/>
          </a:p>
          <a:p>
            <a:pPr marL="342900" lvl="0" indent="-342900" algn="l" rtl="0">
              <a:spcBef>
                <a:spcPts val="960"/>
              </a:spcBef>
              <a:spcAft>
                <a:spcPts val="0"/>
              </a:spcAft>
              <a:buSzPts val="1656"/>
              <a:buFont typeface="Gill Sans"/>
              <a:buAutoNum type="arabicPeriod"/>
            </a:pPr>
            <a:r>
              <a:rPr lang="en-US"/>
              <a:t>Planning sequential activities</a:t>
            </a:r>
            <a:endParaRPr/>
          </a:p>
          <a:p>
            <a:pPr marL="342900" lvl="0" indent="-342900" algn="l" rtl="0">
              <a:spcBef>
                <a:spcPts val="960"/>
              </a:spcBef>
              <a:spcAft>
                <a:spcPts val="0"/>
              </a:spcAft>
              <a:buSzPts val="1656"/>
              <a:buFont typeface="Gill Sans"/>
              <a:buAutoNum type="arabicPeriod"/>
            </a:pPr>
            <a:r>
              <a:rPr lang="en-US"/>
              <a:t>Promoting associative and cooperative interactions</a:t>
            </a:r>
            <a:endParaRPr/>
          </a:p>
          <a:p>
            <a:pPr marL="342900" lvl="0" indent="-342900" algn="l" rtl="0">
              <a:spcBef>
                <a:spcPts val="960"/>
              </a:spcBef>
              <a:spcAft>
                <a:spcPts val="0"/>
              </a:spcAft>
              <a:buSzPts val="1656"/>
              <a:buFont typeface="Gill Sans"/>
              <a:buAutoNum type="arabicPeriod"/>
            </a:pPr>
            <a:r>
              <a:rPr lang="en-US"/>
              <a:t>Fostering high levels of engagement</a:t>
            </a:r>
            <a:endParaRPr/>
          </a:p>
          <a:p>
            <a:pPr marL="342900" lvl="0" indent="-342900" algn="l" rtl="0">
              <a:spcBef>
                <a:spcPts val="960"/>
              </a:spcBef>
              <a:spcAft>
                <a:spcPts val="0"/>
              </a:spcAft>
              <a:buSzPts val="1656"/>
              <a:buFont typeface="Gill Sans"/>
              <a:buAutoNum type="arabicPeriod"/>
            </a:pPr>
            <a:r>
              <a:rPr lang="en-US"/>
              <a:t>Providing math opportunities</a:t>
            </a:r>
            <a:endParaRPr/>
          </a:p>
          <a:p>
            <a:pPr marL="0" lvl="0" indent="0" algn="l" rtl="0">
              <a:spcBef>
                <a:spcPts val="960"/>
              </a:spcBef>
              <a:spcAft>
                <a:spcPts val="0"/>
              </a:spcAft>
              <a:buSzPts val="1656"/>
              <a:buNone/>
            </a:pPr>
            <a:r>
              <a:rPr lang="en-US">
                <a:solidFill>
                  <a:srgbClr val="C88E0E"/>
                </a:solidFill>
              </a:rPr>
              <a:t>        ★ 2017-18 Initiative: Focus on Literacy ★</a:t>
            </a:r>
            <a:endParaRPr>
              <a:solidFill>
                <a:srgbClr val="C88E0E"/>
              </a:solidFill>
            </a:endParaRPr>
          </a:p>
        </p:txBody>
      </p:sp>
      <p:pic>
        <p:nvPicPr>
          <p:cNvPr id="150" name="Google Shape;150;p2"/>
          <p:cNvPicPr preferRelativeResize="0"/>
          <p:nvPr/>
        </p:nvPicPr>
        <p:blipFill rotWithShape="1">
          <a:blip r:embed="rId3">
            <a:alphaModFix/>
          </a:blip>
          <a:srcRect/>
          <a:stretch/>
        </p:blipFill>
        <p:spPr>
          <a:xfrm>
            <a:off x="5375745" y="2623148"/>
            <a:ext cx="3165382" cy="35668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WHAT IS A TRANSITION?</a:t>
            </a:r>
            <a:endParaRPr/>
          </a:p>
        </p:txBody>
      </p:sp>
      <p:sp>
        <p:nvSpPr>
          <p:cNvPr id="157" name="Google Shape;157;p3"/>
          <p:cNvSpPr/>
          <p:nvPr/>
        </p:nvSpPr>
        <p:spPr>
          <a:xfrm>
            <a:off x="1373785" y="2004154"/>
            <a:ext cx="639643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rgbClr val="31859B"/>
                </a:solidFill>
                <a:latin typeface="Gill Sans"/>
                <a:ea typeface="Gill Sans"/>
                <a:cs typeface="Gill Sans"/>
                <a:sym typeface="Gill Sans"/>
              </a:rPr>
              <a:t>A “transition” is a prolonged period in which most of the class is </a:t>
            </a:r>
            <a:endParaRPr/>
          </a:p>
          <a:p>
            <a:pPr marL="0" marR="0" lvl="0" indent="0" algn="ctr" rtl="0">
              <a:spcBef>
                <a:spcPts val="0"/>
              </a:spcBef>
              <a:spcAft>
                <a:spcPts val="0"/>
              </a:spcAft>
              <a:buNone/>
            </a:pPr>
            <a:r>
              <a:rPr lang="en-US" sz="1600" b="1" i="0" u="none" strike="noStrike" cap="none">
                <a:solidFill>
                  <a:srgbClr val="31859B"/>
                </a:solidFill>
                <a:latin typeface="Gill Sans"/>
                <a:ea typeface="Gill Sans"/>
                <a:cs typeface="Gill Sans"/>
                <a:sym typeface="Gill Sans"/>
              </a:rPr>
              <a:t>not involved in a learning opportunity.</a:t>
            </a:r>
            <a:endParaRPr sz="1600" b="1" i="0" u="none" strike="noStrike" cap="none">
              <a:solidFill>
                <a:srgbClr val="31859B"/>
              </a:solidFill>
              <a:latin typeface="Gill Sans"/>
              <a:ea typeface="Gill Sans"/>
              <a:cs typeface="Gill Sans"/>
              <a:sym typeface="Gill Sans"/>
            </a:endParaRPr>
          </a:p>
        </p:txBody>
      </p:sp>
      <p:grpSp>
        <p:nvGrpSpPr>
          <p:cNvPr id="158" name="Google Shape;158;p3"/>
          <p:cNvGrpSpPr/>
          <p:nvPr/>
        </p:nvGrpSpPr>
        <p:grpSpPr>
          <a:xfrm>
            <a:off x="455072" y="2699787"/>
            <a:ext cx="8233854" cy="2164444"/>
            <a:chOff x="1986" y="65987"/>
            <a:chExt cx="8233854" cy="2164444"/>
          </a:xfrm>
        </p:grpSpPr>
        <p:sp>
          <p:nvSpPr>
            <p:cNvPr id="159" name="Google Shape;159;p3"/>
            <p:cNvSpPr/>
            <p:nvPr/>
          </p:nvSpPr>
          <p:spPr>
            <a:xfrm rot="-5400000">
              <a:off x="-105815" y="173789"/>
              <a:ext cx="2164444" cy="1948841"/>
            </a:xfrm>
            <a:prstGeom prst="hexagon">
              <a:avLst>
                <a:gd name="adj" fmla="val 25000"/>
                <a:gd name="vf" fmla="val 115470"/>
              </a:avLst>
            </a:prstGeom>
            <a:solidFill>
              <a:srgbClr val="F9E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txBox="1"/>
            <p:nvPr/>
          </p:nvSpPr>
          <p:spPr>
            <a:xfrm>
              <a:off x="310616" y="408762"/>
              <a:ext cx="1331581" cy="14788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Gill Sans"/>
                  <a:ea typeface="Gill Sans"/>
                  <a:cs typeface="Gill Sans"/>
                  <a:sym typeface="Gill Sans"/>
                </a:rPr>
                <a:t>Breaks when one activity has ended but another has not yet begun</a:t>
              </a:r>
              <a:endParaRPr sz="1400" b="0" i="0" u="none" strike="noStrike" cap="none">
                <a:solidFill>
                  <a:schemeClr val="dk1"/>
                </a:solidFill>
                <a:latin typeface="Gill Sans"/>
                <a:ea typeface="Gill Sans"/>
                <a:cs typeface="Gill Sans"/>
                <a:sym typeface="Gill Sans"/>
              </a:endParaRPr>
            </a:p>
          </p:txBody>
        </p:sp>
        <p:sp>
          <p:nvSpPr>
            <p:cNvPr id="161" name="Google Shape;161;p3"/>
            <p:cNvSpPr/>
            <p:nvPr/>
          </p:nvSpPr>
          <p:spPr>
            <a:xfrm rot="-5400000">
              <a:off x="1989189" y="173789"/>
              <a:ext cx="2164444" cy="1948841"/>
            </a:xfrm>
            <a:prstGeom prst="hexagon">
              <a:avLst>
                <a:gd name="adj" fmla="val 25000"/>
                <a:gd name="vf" fmla="val 115470"/>
              </a:avLst>
            </a:prstGeom>
            <a:solidFill>
              <a:srgbClr val="D6E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txBox="1"/>
            <p:nvPr/>
          </p:nvSpPr>
          <p:spPr>
            <a:xfrm>
              <a:off x="2405620" y="408762"/>
              <a:ext cx="1331581" cy="14788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Gill Sans"/>
                  <a:ea typeface="Gill Sans"/>
                  <a:cs typeface="Gill Sans"/>
                  <a:sym typeface="Gill Sans"/>
                </a:rPr>
                <a:t>Interruptions of activities that result from teachers gathering materials or correcting behavior</a:t>
              </a:r>
              <a:endParaRPr sz="1400" b="0" i="0" u="none" strike="noStrike" cap="none">
                <a:solidFill>
                  <a:schemeClr val="dk1"/>
                </a:solidFill>
                <a:latin typeface="Gill Sans"/>
                <a:ea typeface="Gill Sans"/>
                <a:cs typeface="Gill Sans"/>
                <a:sym typeface="Gill Sans"/>
              </a:endParaRPr>
            </a:p>
          </p:txBody>
        </p:sp>
        <p:sp>
          <p:nvSpPr>
            <p:cNvPr id="163" name="Google Shape;163;p3"/>
            <p:cNvSpPr/>
            <p:nvPr/>
          </p:nvSpPr>
          <p:spPr>
            <a:xfrm rot="-5400000">
              <a:off x="4084194" y="173789"/>
              <a:ext cx="2164444" cy="1948841"/>
            </a:xfrm>
            <a:prstGeom prst="hexagon">
              <a:avLst>
                <a:gd name="adj" fmla="val 25000"/>
                <a:gd name="vf" fmla="val 115470"/>
              </a:avLst>
            </a:prstGeom>
            <a:solidFill>
              <a:srgbClr val="F8D6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txBox="1"/>
            <p:nvPr/>
          </p:nvSpPr>
          <p:spPr>
            <a:xfrm>
              <a:off x="4500625" y="408762"/>
              <a:ext cx="1331581" cy="14788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Gill Sans"/>
                  <a:ea typeface="Gill Sans"/>
                  <a:cs typeface="Gill Sans"/>
                  <a:sym typeface="Gill Sans"/>
                </a:rPr>
                <a:t>Times that children can’t begin an activity because they are awaiting instructions or materials</a:t>
              </a:r>
              <a:endParaRPr sz="1400" b="0" i="0" u="none" strike="noStrike" cap="none">
                <a:solidFill>
                  <a:schemeClr val="dk1"/>
                </a:solidFill>
                <a:latin typeface="Gill Sans"/>
                <a:ea typeface="Gill Sans"/>
                <a:cs typeface="Gill Sans"/>
                <a:sym typeface="Gill Sans"/>
              </a:endParaRPr>
            </a:p>
          </p:txBody>
        </p:sp>
        <p:sp>
          <p:nvSpPr>
            <p:cNvPr id="165" name="Google Shape;165;p3"/>
            <p:cNvSpPr/>
            <p:nvPr/>
          </p:nvSpPr>
          <p:spPr>
            <a:xfrm rot="-5400000">
              <a:off x="6179198" y="173789"/>
              <a:ext cx="2164444" cy="1948841"/>
            </a:xfrm>
            <a:prstGeom prst="hexagon">
              <a:avLst>
                <a:gd name="adj" fmla="val 25000"/>
                <a:gd name="vf" fmla="val 115470"/>
              </a:avLst>
            </a:prstGeom>
            <a:solidFill>
              <a:srgbClr val="8CB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txBox="1"/>
            <p:nvPr/>
          </p:nvSpPr>
          <p:spPr>
            <a:xfrm>
              <a:off x="6595629" y="408762"/>
              <a:ext cx="1331581" cy="14788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Gill Sans"/>
                  <a:ea typeface="Gill Sans"/>
                  <a:cs typeface="Gill Sans"/>
                  <a:sym typeface="Gill Sans"/>
                </a:rPr>
                <a:t>Times that children are moving to a new location (i.e., going outside, lining up for restroom breaks)</a:t>
              </a:r>
              <a:endParaRPr sz="1400" b="0" i="0" u="none" strike="noStrike" cap="none">
                <a:solidFill>
                  <a:schemeClr val="dk1"/>
                </a:solidFill>
                <a:latin typeface="Gill Sans"/>
                <a:ea typeface="Gill Sans"/>
                <a:cs typeface="Gill Sans"/>
                <a:sym typeface="Gill Sans"/>
              </a:endParaRPr>
            </a:p>
          </p:txBody>
        </p:sp>
      </p:grpSp>
      <p:grpSp>
        <p:nvGrpSpPr>
          <p:cNvPr id="167" name="Google Shape;167;p3"/>
          <p:cNvGrpSpPr/>
          <p:nvPr/>
        </p:nvGrpSpPr>
        <p:grpSpPr>
          <a:xfrm>
            <a:off x="4780547" y="5198553"/>
            <a:ext cx="3320239" cy="937181"/>
            <a:chOff x="4769305" y="5246178"/>
            <a:chExt cx="3320239" cy="937181"/>
          </a:xfrm>
        </p:grpSpPr>
        <p:sp>
          <p:nvSpPr>
            <p:cNvPr id="168" name="Google Shape;168;p3"/>
            <p:cNvSpPr/>
            <p:nvPr/>
          </p:nvSpPr>
          <p:spPr>
            <a:xfrm>
              <a:off x="5368927" y="5537028"/>
              <a:ext cx="272061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rgbClr val="953734"/>
                  </a:solidFill>
                  <a:latin typeface="Gill Sans"/>
                  <a:ea typeface="Gill Sans"/>
                  <a:cs typeface="Gill Sans"/>
                  <a:sym typeface="Gill Sans"/>
                </a:rPr>
                <a:t>Which types of transitions </a:t>
              </a:r>
              <a:endParaRPr/>
            </a:p>
            <a:p>
              <a:pPr marL="0" marR="0" lvl="0" indent="0" algn="ctr" rtl="0">
                <a:spcBef>
                  <a:spcPts val="0"/>
                </a:spcBef>
                <a:spcAft>
                  <a:spcPts val="0"/>
                </a:spcAft>
                <a:buNone/>
              </a:pPr>
              <a:r>
                <a:rPr lang="en-US" sz="1800" b="0" i="0" u="none" strike="noStrike" cap="none">
                  <a:solidFill>
                    <a:srgbClr val="953734"/>
                  </a:solidFill>
                  <a:latin typeface="Gill Sans"/>
                  <a:ea typeface="Gill Sans"/>
                  <a:cs typeface="Gill Sans"/>
                  <a:sym typeface="Gill Sans"/>
                </a:rPr>
                <a:t>can </a:t>
              </a:r>
              <a:r>
                <a:rPr lang="en-US" sz="1800" b="0" i="1" u="none" strike="noStrike" cap="none">
                  <a:solidFill>
                    <a:srgbClr val="953734"/>
                  </a:solidFill>
                  <a:latin typeface="Gill Sans"/>
                  <a:ea typeface="Gill Sans"/>
                  <a:cs typeface="Gill Sans"/>
                  <a:sym typeface="Gill Sans"/>
                </a:rPr>
                <a:t>you</a:t>
              </a:r>
              <a:r>
                <a:rPr lang="en-US" sz="1800" b="0" i="0" u="none" strike="noStrike" cap="none">
                  <a:solidFill>
                    <a:srgbClr val="953734"/>
                  </a:solidFill>
                  <a:latin typeface="Gill Sans"/>
                  <a:ea typeface="Gill Sans"/>
                  <a:cs typeface="Gill Sans"/>
                  <a:sym typeface="Gill Sans"/>
                </a:rPr>
                <a:t> control?</a:t>
              </a:r>
              <a:endParaRPr sz="1800" b="0" i="0" u="none" strike="noStrike" cap="none">
                <a:solidFill>
                  <a:srgbClr val="953734"/>
                </a:solidFill>
                <a:latin typeface="Gill Sans"/>
                <a:ea typeface="Gill Sans"/>
                <a:cs typeface="Gill Sans"/>
                <a:sym typeface="Gill Sans"/>
              </a:endParaRPr>
            </a:p>
          </p:txBody>
        </p:sp>
        <p:pic>
          <p:nvPicPr>
            <p:cNvPr id="169" name="Google Shape;169;p3"/>
            <p:cNvPicPr preferRelativeResize="0"/>
            <p:nvPr/>
          </p:nvPicPr>
          <p:blipFill rotWithShape="1">
            <a:blip r:embed="rId3">
              <a:alphaModFix/>
            </a:blip>
            <a:srcRect/>
            <a:stretch/>
          </p:blipFill>
          <p:spPr>
            <a:xfrm rot="558274">
              <a:off x="4828652" y="5304224"/>
              <a:ext cx="502556" cy="775014"/>
            </a:xfrm>
            <a:prstGeom prst="rect">
              <a:avLst/>
            </a:prstGeom>
            <a:noFill/>
            <a:ln>
              <a:noFill/>
            </a:ln>
          </p:spPr>
        </p:pic>
        <p:sp>
          <p:nvSpPr>
            <p:cNvPr id="170" name="Google Shape;170;p3"/>
            <p:cNvSpPr/>
            <p:nvPr/>
          </p:nvSpPr>
          <p:spPr>
            <a:xfrm>
              <a:off x="5390554" y="5246178"/>
              <a:ext cx="263565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dk1"/>
                  </a:solidFill>
                  <a:latin typeface="Caveat"/>
                  <a:ea typeface="Caveat"/>
                  <a:cs typeface="Caveat"/>
                  <a:sym typeface="Caveat"/>
                </a:rPr>
                <a:t>DISCUSSION POINT:</a:t>
              </a:r>
              <a:endParaRPr sz="1800" b="1" i="0" u="none" strike="noStrike" cap="none">
                <a:solidFill>
                  <a:schemeClr val="dk1"/>
                </a:solidFill>
                <a:latin typeface="Caveat"/>
                <a:ea typeface="Caveat"/>
                <a:cs typeface="Caveat"/>
                <a:sym typeface="Caveat"/>
              </a:endParaRPr>
            </a:p>
          </p:txBody>
        </p:sp>
      </p:grpSp>
      <p:grpSp>
        <p:nvGrpSpPr>
          <p:cNvPr id="171" name="Google Shape;171;p3"/>
          <p:cNvGrpSpPr/>
          <p:nvPr/>
        </p:nvGrpSpPr>
        <p:grpSpPr>
          <a:xfrm>
            <a:off x="487090" y="2725473"/>
            <a:ext cx="8233854" cy="2164444"/>
            <a:chOff x="-196399" y="4323360"/>
            <a:chExt cx="8233854" cy="2164444"/>
          </a:xfrm>
        </p:grpSpPr>
        <p:sp>
          <p:nvSpPr>
            <p:cNvPr id="172" name="Google Shape;172;p3"/>
            <p:cNvSpPr/>
            <p:nvPr/>
          </p:nvSpPr>
          <p:spPr>
            <a:xfrm rot="-5400000">
              <a:off x="-304201" y="4431161"/>
              <a:ext cx="2164444" cy="1948841"/>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5400000">
              <a:off x="1790803" y="4431161"/>
              <a:ext cx="2164444" cy="1948841"/>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5400000">
              <a:off x="3885808" y="4431161"/>
              <a:ext cx="2164444" cy="1948841"/>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5400000">
              <a:off x="5980812" y="4431161"/>
              <a:ext cx="2164444" cy="1948841"/>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4"/>
          <p:cNvGrpSpPr/>
          <p:nvPr/>
        </p:nvGrpSpPr>
        <p:grpSpPr>
          <a:xfrm>
            <a:off x="848053" y="5446190"/>
            <a:ext cx="7721004" cy="671391"/>
            <a:chOff x="1885" y="1994754"/>
            <a:chExt cx="7721004" cy="671391"/>
          </a:xfrm>
        </p:grpSpPr>
        <p:sp>
          <p:nvSpPr>
            <p:cNvPr id="182" name="Google Shape;182;p4"/>
            <p:cNvSpPr/>
            <p:nvPr/>
          </p:nvSpPr>
          <p:spPr>
            <a:xfrm>
              <a:off x="1885" y="1994754"/>
              <a:ext cx="1678479" cy="671391"/>
            </a:xfrm>
            <a:prstGeom prst="chevron">
              <a:avLst>
                <a:gd name="adj" fmla="val 50000"/>
              </a:avLst>
            </a:prstGeom>
            <a:solidFill>
              <a:srgbClr val="E5B8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txBox="1"/>
            <p:nvPr/>
          </p:nvSpPr>
          <p:spPr>
            <a:xfrm>
              <a:off x="337581" y="1994754"/>
              <a:ext cx="1007088" cy="671391"/>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Gill Sans"/>
                  <a:ea typeface="Gill Sans"/>
                  <a:cs typeface="Gill Sans"/>
                  <a:sym typeface="Gill Sans"/>
                </a:rPr>
                <a:t>Make a plan</a:t>
              </a:r>
              <a:endParaRPr sz="1400" b="0" i="0" u="none" strike="noStrike" cap="none">
                <a:solidFill>
                  <a:schemeClr val="dk1"/>
                </a:solidFill>
                <a:latin typeface="Gill Sans"/>
                <a:ea typeface="Gill Sans"/>
                <a:cs typeface="Gill Sans"/>
                <a:sym typeface="Gill Sans"/>
              </a:endParaRPr>
            </a:p>
          </p:txBody>
        </p:sp>
        <p:sp>
          <p:nvSpPr>
            <p:cNvPr id="184" name="Google Shape;184;p4"/>
            <p:cNvSpPr/>
            <p:nvPr/>
          </p:nvSpPr>
          <p:spPr>
            <a:xfrm>
              <a:off x="1512517" y="1994754"/>
              <a:ext cx="1678479" cy="671391"/>
            </a:xfrm>
            <a:prstGeom prst="chevron">
              <a:avLst>
                <a:gd name="adj" fmla="val 50000"/>
              </a:avLst>
            </a:prstGeom>
            <a:solidFill>
              <a:srgbClr val="D6E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txBox="1"/>
            <p:nvPr/>
          </p:nvSpPr>
          <p:spPr>
            <a:xfrm>
              <a:off x="1848213" y="1994754"/>
              <a:ext cx="1007088" cy="671391"/>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Gill Sans"/>
                  <a:ea typeface="Gill Sans"/>
                  <a:cs typeface="Gill Sans"/>
                  <a:sym typeface="Gill Sans"/>
                </a:rPr>
                <a:t>Review expectations</a:t>
              </a:r>
              <a:endParaRPr sz="1400" b="0" i="0" u="none" strike="noStrike" cap="none">
                <a:solidFill>
                  <a:schemeClr val="dk1"/>
                </a:solidFill>
                <a:latin typeface="Gill Sans"/>
                <a:ea typeface="Gill Sans"/>
                <a:cs typeface="Gill Sans"/>
                <a:sym typeface="Gill Sans"/>
              </a:endParaRPr>
            </a:p>
          </p:txBody>
        </p:sp>
        <p:sp>
          <p:nvSpPr>
            <p:cNvPr id="186" name="Google Shape;186;p4"/>
            <p:cNvSpPr/>
            <p:nvPr/>
          </p:nvSpPr>
          <p:spPr>
            <a:xfrm>
              <a:off x="3023148" y="1994754"/>
              <a:ext cx="1678479" cy="671391"/>
            </a:xfrm>
            <a:prstGeom prst="chevron">
              <a:avLst>
                <a:gd name="adj" fmla="val 50000"/>
              </a:avLst>
            </a:prstGeom>
            <a:solidFill>
              <a:srgbClr val="F9E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txBox="1"/>
            <p:nvPr/>
          </p:nvSpPr>
          <p:spPr>
            <a:xfrm>
              <a:off x="3358844" y="1994754"/>
              <a:ext cx="1007088" cy="671391"/>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Gill Sans"/>
                  <a:ea typeface="Gill Sans"/>
                  <a:cs typeface="Gill Sans"/>
                  <a:sym typeface="Gill Sans"/>
                </a:rPr>
                <a:t>Incorporate learning activities</a:t>
              </a:r>
              <a:endParaRPr sz="1400" b="0" i="0" u="none" strike="noStrike" cap="none">
                <a:solidFill>
                  <a:schemeClr val="dk1"/>
                </a:solidFill>
                <a:latin typeface="Gill Sans"/>
                <a:ea typeface="Gill Sans"/>
                <a:cs typeface="Gill Sans"/>
                <a:sym typeface="Gill Sans"/>
              </a:endParaRPr>
            </a:p>
          </p:txBody>
        </p:sp>
        <p:sp>
          <p:nvSpPr>
            <p:cNvPr id="188" name="Google Shape;188;p4"/>
            <p:cNvSpPr/>
            <p:nvPr/>
          </p:nvSpPr>
          <p:spPr>
            <a:xfrm>
              <a:off x="4533779" y="1994754"/>
              <a:ext cx="1678479" cy="671391"/>
            </a:xfrm>
            <a:prstGeom prst="chevron">
              <a:avLst>
                <a:gd name="adj" fmla="val 50000"/>
              </a:avLst>
            </a:prstGeom>
            <a:solidFill>
              <a:srgbClr val="8CB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txBox="1"/>
            <p:nvPr/>
          </p:nvSpPr>
          <p:spPr>
            <a:xfrm>
              <a:off x="4869475" y="1994754"/>
              <a:ext cx="1007088" cy="671391"/>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Gill Sans"/>
                  <a:ea typeface="Gill Sans"/>
                  <a:cs typeface="Gill Sans"/>
                  <a:sym typeface="Gill Sans"/>
                </a:rPr>
                <a:t>Support individual students</a:t>
              </a:r>
              <a:endParaRPr sz="1400" b="0" i="0" u="none" strike="noStrike" cap="none">
                <a:solidFill>
                  <a:schemeClr val="dk1"/>
                </a:solidFill>
                <a:latin typeface="Gill Sans"/>
                <a:ea typeface="Gill Sans"/>
                <a:cs typeface="Gill Sans"/>
                <a:sym typeface="Gill Sans"/>
              </a:endParaRPr>
            </a:p>
          </p:txBody>
        </p:sp>
        <p:sp>
          <p:nvSpPr>
            <p:cNvPr id="190" name="Google Shape;190;p4"/>
            <p:cNvSpPr/>
            <p:nvPr/>
          </p:nvSpPr>
          <p:spPr>
            <a:xfrm>
              <a:off x="6044410" y="1994754"/>
              <a:ext cx="1678479" cy="671391"/>
            </a:xfrm>
            <a:prstGeom prst="chevron">
              <a:avLst>
                <a:gd name="adj" fmla="val 50000"/>
              </a:avLst>
            </a:prstGeom>
            <a:solidFill>
              <a:srgbClr val="F8D6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txBox="1"/>
            <p:nvPr/>
          </p:nvSpPr>
          <p:spPr>
            <a:xfrm>
              <a:off x="6380106" y="1994754"/>
              <a:ext cx="1007088" cy="671391"/>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Gill Sans"/>
                  <a:ea typeface="Gill Sans"/>
                  <a:cs typeface="Gill Sans"/>
                  <a:sym typeface="Gill Sans"/>
                </a:rPr>
                <a:t>Debrief</a:t>
              </a:r>
              <a:endParaRPr sz="1400" b="0" i="0" u="none" strike="noStrike" cap="none">
                <a:solidFill>
                  <a:schemeClr val="dk1"/>
                </a:solidFill>
                <a:latin typeface="Gill Sans"/>
                <a:ea typeface="Gill Sans"/>
                <a:cs typeface="Gill Sans"/>
                <a:sym typeface="Gill Sans"/>
              </a:endParaRPr>
            </a:p>
          </p:txBody>
        </p:sp>
      </p:grpSp>
      <p:sp>
        <p:nvSpPr>
          <p:cNvPr id="192" name="Google Shape;192;p4"/>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Century Gothic"/>
              <a:buNone/>
            </a:pPr>
            <a:r>
              <a:rPr lang="en-US"/>
              <a:t>BENEFITS OF REDUCED TRANSITION TIME</a:t>
            </a:r>
            <a:endParaRPr/>
          </a:p>
        </p:txBody>
      </p:sp>
      <p:sp>
        <p:nvSpPr>
          <p:cNvPr id="193" name="Google Shape;193;p4"/>
          <p:cNvSpPr/>
          <p:nvPr/>
        </p:nvSpPr>
        <p:spPr>
          <a:xfrm>
            <a:off x="689868" y="5042263"/>
            <a:ext cx="77724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rgbClr val="31859B"/>
                </a:solidFill>
                <a:latin typeface="Gill Sans"/>
                <a:ea typeface="Gill Sans"/>
                <a:cs typeface="Gill Sans"/>
                <a:sym typeface="Gill Sans"/>
              </a:rPr>
              <a:t>These goals can be accomplished consistently via thoughtful planning and reflection…</a:t>
            </a:r>
            <a:endParaRPr sz="1600" b="0" i="0" u="none" strike="noStrike" cap="none">
              <a:solidFill>
                <a:srgbClr val="31859B"/>
              </a:solidFill>
              <a:latin typeface="Gill Sans"/>
              <a:ea typeface="Gill Sans"/>
              <a:cs typeface="Gill Sans"/>
              <a:sym typeface="Gill Sans"/>
            </a:endParaRPr>
          </a:p>
        </p:txBody>
      </p:sp>
      <p:sp>
        <p:nvSpPr>
          <p:cNvPr id="194" name="Google Shape;194;p4"/>
          <p:cNvSpPr/>
          <p:nvPr/>
        </p:nvSpPr>
        <p:spPr>
          <a:xfrm>
            <a:off x="531632" y="2036605"/>
            <a:ext cx="3937680" cy="2926080"/>
          </a:xfrm>
          <a:prstGeom prst="rect">
            <a:avLst/>
          </a:prstGeom>
          <a:solidFill>
            <a:srgbClr val="DAEEF3"/>
          </a:solidFill>
          <a:ln>
            <a:noFill/>
          </a:ln>
        </p:spPr>
        <p:txBody>
          <a:bodyPr spcFirstLastPara="1" wrap="square" lIns="91425" tIns="45700" rIns="91425" bIns="45700" anchor="ctr" anchorCtr="0">
            <a:noAutofit/>
          </a:bodyPr>
          <a:lstStyle/>
          <a:p>
            <a:pPr marL="1645920" marR="0" lvl="0" indent="0" algn="l" rtl="0">
              <a:lnSpc>
                <a:spcPct val="107000"/>
              </a:lnSpc>
              <a:spcBef>
                <a:spcPts val="0"/>
              </a:spcBef>
              <a:spcAft>
                <a:spcPts val="0"/>
              </a:spcAft>
              <a:buClr>
                <a:schemeClr val="dk1"/>
              </a:buClr>
              <a:buSzPts val="1400"/>
              <a:buFont typeface="Gill Sans"/>
              <a:buNone/>
            </a:pPr>
            <a:endParaRPr sz="1400" b="1" i="0" u="none" strike="noStrike" cap="none">
              <a:solidFill>
                <a:srgbClr val="000000"/>
              </a:solidFill>
              <a:latin typeface="Calibri"/>
              <a:ea typeface="Calibri"/>
              <a:cs typeface="Calibri"/>
              <a:sym typeface="Calibri"/>
            </a:endParaRPr>
          </a:p>
          <a:p>
            <a:pPr marL="1645920" marR="0" lvl="0" indent="0" algn="l" rtl="0">
              <a:lnSpc>
                <a:spcPct val="107000"/>
              </a:lnSpc>
              <a:spcBef>
                <a:spcPts val="800"/>
              </a:spcBef>
              <a:spcAft>
                <a:spcPts val="0"/>
              </a:spcAft>
              <a:buClr>
                <a:schemeClr val="dk1"/>
              </a:buClr>
              <a:buSzPts val="1400"/>
              <a:buFont typeface="Gill Sans"/>
              <a:buNone/>
            </a:pPr>
            <a:endParaRPr sz="1400" b="1" i="0" u="none" strike="noStrike" cap="none">
              <a:solidFill>
                <a:srgbClr val="000000"/>
              </a:solidFill>
              <a:latin typeface="Calibri"/>
              <a:ea typeface="Calibri"/>
              <a:cs typeface="Calibri"/>
              <a:sym typeface="Calibri"/>
            </a:endParaRPr>
          </a:p>
          <a:p>
            <a:pPr marL="1645920" marR="0" lvl="0" indent="0" algn="l" rtl="0">
              <a:lnSpc>
                <a:spcPct val="107000"/>
              </a:lnSpc>
              <a:spcBef>
                <a:spcPts val="800"/>
              </a:spcBef>
              <a:spcAft>
                <a:spcPts val="0"/>
              </a:spcAft>
              <a:buClr>
                <a:srgbClr val="000000"/>
              </a:buClr>
              <a:buSzPts val="1200"/>
              <a:buFont typeface="Gill Sans"/>
              <a:buNone/>
            </a:pPr>
            <a:r>
              <a:rPr lang="en-US" sz="1200" b="1" i="0" u="none" strike="noStrike" cap="none">
                <a:solidFill>
                  <a:srgbClr val="000000"/>
                </a:solidFill>
                <a:latin typeface="Gill Sans"/>
                <a:ea typeface="Gill Sans"/>
                <a:cs typeface="Gill Sans"/>
                <a:sym typeface="Gill Sans"/>
              </a:rPr>
              <a:t>Reducing time spent in transition leads to:</a:t>
            </a:r>
            <a:endParaRPr sz="1200" b="0" i="0" u="none" strike="noStrike" cap="none">
              <a:solidFill>
                <a:srgbClr val="FFFFFF"/>
              </a:solidFill>
              <a:latin typeface="Gill Sans"/>
              <a:ea typeface="Gill Sans"/>
              <a:cs typeface="Gill Sans"/>
              <a:sym typeface="Gill Sans"/>
            </a:endParaRPr>
          </a:p>
          <a:p>
            <a:pPr marL="1760220" marR="0" lvl="0" indent="-342900" algn="l" rtl="0">
              <a:lnSpc>
                <a:spcPct val="107000"/>
              </a:lnSpc>
              <a:spcBef>
                <a:spcPts val="800"/>
              </a:spcBef>
              <a:spcAft>
                <a:spcPts val="0"/>
              </a:spcAft>
              <a:buClr>
                <a:srgbClr val="000000"/>
              </a:buClr>
              <a:buSzPts val="1200"/>
              <a:buFont typeface="Gill Sans"/>
              <a:buAutoNum type="arabicPeriod"/>
            </a:pPr>
            <a:r>
              <a:rPr lang="en-US" sz="1200" b="0" i="0" u="none" strike="noStrike" cap="none">
                <a:solidFill>
                  <a:srgbClr val="000000"/>
                </a:solidFill>
                <a:latin typeface="Gill Sans"/>
                <a:ea typeface="Gill Sans"/>
                <a:cs typeface="Gill Sans"/>
                <a:sym typeface="Gill Sans"/>
              </a:rPr>
              <a:t>Fewer instances of problem behavior</a:t>
            </a:r>
            <a:endParaRPr sz="1200" b="0" i="0" u="none" strike="noStrike" cap="none">
              <a:solidFill>
                <a:srgbClr val="FFFFFF"/>
              </a:solidFill>
              <a:latin typeface="Gill Sans"/>
              <a:ea typeface="Gill Sans"/>
              <a:cs typeface="Gill Sans"/>
              <a:sym typeface="Gill Sans"/>
            </a:endParaRPr>
          </a:p>
          <a:p>
            <a:pPr marL="1760220" marR="0" lvl="0" indent="-342900" algn="l" rtl="0">
              <a:lnSpc>
                <a:spcPct val="107000"/>
              </a:lnSpc>
              <a:spcBef>
                <a:spcPts val="0"/>
              </a:spcBef>
              <a:spcAft>
                <a:spcPts val="0"/>
              </a:spcAft>
              <a:buClr>
                <a:srgbClr val="000000"/>
              </a:buClr>
              <a:buSzPts val="1200"/>
              <a:buFont typeface="Gill Sans"/>
              <a:buAutoNum type="arabicPeriod"/>
            </a:pPr>
            <a:r>
              <a:rPr lang="en-US" sz="1200" b="0" i="0" u="none" strike="noStrike" cap="none">
                <a:solidFill>
                  <a:srgbClr val="000000"/>
                </a:solidFill>
                <a:latin typeface="Gill Sans"/>
                <a:ea typeface="Gill Sans"/>
                <a:cs typeface="Gill Sans"/>
                <a:sym typeface="Gill Sans"/>
              </a:rPr>
              <a:t>Higher levels of involvement in learning</a:t>
            </a:r>
            <a:endParaRPr sz="1200" b="0" i="0" u="none" strike="noStrike" cap="none">
              <a:solidFill>
                <a:srgbClr val="FFFFFF"/>
              </a:solidFill>
              <a:latin typeface="Gill Sans"/>
              <a:ea typeface="Gill Sans"/>
              <a:cs typeface="Gill Sans"/>
              <a:sym typeface="Gill Sans"/>
            </a:endParaRPr>
          </a:p>
          <a:p>
            <a:pPr marL="1760220" marR="0" lvl="0" indent="-342900" algn="l" rtl="0">
              <a:lnSpc>
                <a:spcPct val="107000"/>
              </a:lnSpc>
              <a:spcBef>
                <a:spcPts val="0"/>
              </a:spcBef>
              <a:spcAft>
                <a:spcPts val="0"/>
              </a:spcAft>
              <a:buClr>
                <a:srgbClr val="000000"/>
              </a:buClr>
              <a:buSzPts val="1200"/>
              <a:buFont typeface="Gill Sans"/>
              <a:buAutoNum type="arabicPeriod"/>
            </a:pPr>
            <a:r>
              <a:rPr lang="en-US" sz="1200" b="1" i="0" u="none" strike="noStrike" cap="none">
                <a:solidFill>
                  <a:srgbClr val="000000"/>
                </a:solidFill>
                <a:latin typeface="Gill Sans"/>
                <a:ea typeface="Gill Sans"/>
                <a:cs typeface="Gill Sans"/>
                <a:sym typeface="Gill Sans"/>
              </a:rPr>
              <a:t>More time available for instruction</a:t>
            </a:r>
            <a:endParaRPr sz="1200" b="0" i="0" u="none" strike="noStrike" cap="none">
              <a:solidFill>
                <a:srgbClr val="FFFFFF"/>
              </a:solidFill>
              <a:latin typeface="Gill Sans"/>
              <a:ea typeface="Gill Sans"/>
              <a:cs typeface="Gill Sans"/>
              <a:sym typeface="Gill Sans"/>
            </a:endParaRPr>
          </a:p>
          <a:p>
            <a:pPr marL="1188720" marR="0" lvl="0" indent="0" algn="l" rtl="0">
              <a:lnSpc>
                <a:spcPct val="100000"/>
              </a:lnSpc>
              <a:spcBef>
                <a:spcPts val="800"/>
              </a:spcBef>
              <a:spcAft>
                <a:spcPts val="0"/>
              </a:spcAft>
              <a:buClr>
                <a:srgbClr val="000000"/>
              </a:buClr>
              <a:buSzPts val="1200"/>
              <a:buFont typeface="Gill Sans"/>
              <a:buNone/>
            </a:pPr>
            <a:r>
              <a:rPr lang="en-US" sz="1200" b="0" i="0" u="none" strike="noStrike" cap="none">
                <a:solidFill>
                  <a:srgbClr val="000000"/>
                </a:solidFill>
                <a:latin typeface="Gill Sans"/>
                <a:ea typeface="Gill Sans"/>
                <a:cs typeface="Gill Sans"/>
                <a:sym typeface="Gill Sans"/>
              </a:rPr>
              <a:t> </a:t>
            </a:r>
            <a:endParaRPr sz="1200" b="0" i="0" u="none" strike="noStrike" cap="none">
              <a:solidFill>
                <a:srgbClr val="FFFFFF"/>
              </a:solidFill>
              <a:latin typeface="Gill Sans"/>
              <a:ea typeface="Gill Sans"/>
              <a:cs typeface="Gill Sans"/>
              <a:sym typeface="Gill Sans"/>
            </a:endParaRPr>
          </a:p>
          <a:p>
            <a:pPr marL="0" marR="0" lvl="0" indent="0" algn="ctr" rtl="0">
              <a:spcBef>
                <a:spcPts val="0"/>
              </a:spcBef>
              <a:spcAft>
                <a:spcPts val="0"/>
              </a:spcAft>
              <a:buNone/>
            </a:pPr>
            <a:r>
              <a:rPr lang="en-US" sz="1200" b="1" i="0" u="none" strike="noStrike" cap="none">
                <a:solidFill>
                  <a:schemeClr val="dk1"/>
                </a:solidFill>
                <a:latin typeface="Gill Sans"/>
                <a:ea typeface="Gill Sans"/>
                <a:cs typeface="Gill Sans"/>
                <a:sym typeface="Gill Sans"/>
              </a:rPr>
              <a:t>Data collected in MNPS Early Learning Center classrooms showed a strong relationship between time spent in instructional activities and children’s achievement gains.</a:t>
            </a:r>
            <a:endParaRPr sz="1200" b="0" i="0" u="none" strike="noStrike" cap="none">
              <a:solidFill>
                <a:schemeClr val="dk1"/>
              </a:solidFill>
              <a:latin typeface="Gill Sans"/>
              <a:ea typeface="Gill Sans"/>
              <a:cs typeface="Gill Sans"/>
              <a:sym typeface="Gill Sans"/>
            </a:endParaRPr>
          </a:p>
          <a:p>
            <a:pPr marL="1188720" marR="0" lvl="0" indent="0" algn="ctr" rtl="0">
              <a:lnSpc>
                <a:spcPct val="107000"/>
              </a:lnSpc>
              <a:spcBef>
                <a:spcPts val="0"/>
              </a:spcBef>
              <a:spcAft>
                <a:spcPts val="0"/>
              </a:spcAft>
              <a:buClr>
                <a:srgbClr val="000000"/>
              </a:buClr>
              <a:buSzPts val="1200"/>
              <a:buFont typeface="Gill Sans"/>
              <a:buNone/>
            </a:pPr>
            <a:r>
              <a:rPr lang="en-US" sz="1200" b="0" i="0" u="none" strike="noStrike" cap="none">
                <a:solidFill>
                  <a:srgbClr val="000000"/>
                </a:solidFill>
                <a:latin typeface="Gill Sans"/>
                <a:ea typeface="Gill Sans"/>
                <a:cs typeface="Gill Sans"/>
                <a:sym typeface="Gill Sans"/>
              </a:rPr>
              <a:t> </a:t>
            </a:r>
            <a:endParaRPr sz="1200" b="0" i="0" u="none" strike="noStrike" cap="none">
              <a:solidFill>
                <a:srgbClr val="FFFFFF"/>
              </a:solidFill>
              <a:latin typeface="Gill Sans"/>
              <a:ea typeface="Gill Sans"/>
              <a:cs typeface="Gill Sans"/>
              <a:sym typeface="Gill Sans"/>
            </a:endParaRPr>
          </a:p>
          <a:p>
            <a:pPr marL="1188720" marR="0" lvl="0" indent="0" algn="ctr" rtl="0">
              <a:lnSpc>
                <a:spcPct val="107000"/>
              </a:lnSpc>
              <a:spcBef>
                <a:spcPts val="80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a:t>
            </a:r>
            <a:endParaRPr sz="1100" b="0" i="0" u="none" strike="noStrike" cap="none">
              <a:solidFill>
                <a:srgbClr val="FFFFFF"/>
              </a:solidFill>
              <a:latin typeface="Calibri"/>
              <a:ea typeface="Calibri"/>
              <a:cs typeface="Calibri"/>
              <a:sym typeface="Calibri"/>
            </a:endParaRPr>
          </a:p>
          <a:p>
            <a:pPr marL="1188720" marR="0" lvl="0" indent="0" algn="ctr" rtl="0">
              <a:lnSpc>
                <a:spcPct val="107000"/>
              </a:lnSpc>
              <a:spcBef>
                <a:spcPts val="80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a:t>
            </a:r>
            <a:endParaRPr sz="1100" b="0" i="0" u="none" strike="noStrike" cap="none">
              <a:solidFill>
                <a:srgbClr val="FFFFFF"/>
              </a:solidFill>
              <a:latin typeface="Calibri"/>
              <a:ea typeface="Calibri"/>
              <a:cs typeface="Calibri"/>
              <a:sym typeface="Calibri"/>
            </a:endParaRPr>
          </a:p>
        </p:txBody>
      </p:sp>
      <p:pic>
        <p:nvPicPr>
          <p:cNvPr id="195" name="Google Shape;195;p4"/>
          <p:cNvPicPr preferRelativeResize="0"/>
          <p:nvPr/>
        </p:nvPicPr>
        <p:blipFill rotWithShape="1">
          <a:blip r:embed="rId3">
            <a:alphaModFix/>
          </a:blip>
          <a:srcRect/>
          <a:stretch/>
        </p:blipFill>
        <p:spPr>
          <a:xfrm>
            <a:off x="753808" y="2667202"/>
            <a:ext cx="1206500" cy="929640"/>
          </a:xfrm>
          <a:prstGeom prst="rect">
            <a:avLst/>
          </a:prstGeom>
          <a:noFill/>
          <a:ln>
            <a:noFill/>
          </a:ln>
        </p:spPr>
      </p:pic>
      <p:sp>
        <p:nvSpPr>
          <p:cNvPr id="196" name="Google Shape;196;p4"/>
          <p:cNvSpPr/>
          <p:nvPr/>
        </p:nvSpPr>
        <p:spPr>
          <a:xfrm>
            <a:off x="4593160" y="2045841"/>
            <a:ext cx="3959538" cy="2926080"/>
          </a:xfrm>
          <a:prstGeom prst="rect">
            <a:avLst/>
          </a:prstGeom>
          <a:solidFill>
            <a:srgbClr val="E5DFEC"/>
          </a:solidFill>
          <a:ln>
            <a:noFill/>
          </a:ln>
        </p:spPr>
        <p:txBody>
          <a:bodyPr spcFirstLastPara="1" wrap="square" lIns="91425" tIns="45700" rIns="91425" bIns="45700" anchor="t" anchorCtr="0">
            <a:noAutofit/>
          </a:bodyPr>
          <a:lstStyle/>
          <a:p>
            <a:pPr marL="1188720" marR="0" lvl="0" indent="0" algn="ctr" rtl="0">
              <a:lnSpc>
                <a:spcPct val="100000"/>
              </a:lnSpc>
              <a:spcBef>
                <a:spcPts val="0"/>
              </a:spcBef>
              <a:spcAft>
                <a:spcPts val="0"/>
              </a:spcAft>
              <a:buClr>
                <a:srgbClr val="000000"/>
              </a:buClr>
              <a:buSzPts val="1200"/>
              <a:buFont typeface="Gill Sans"/>
              <a:buNone/>
            </a:pPr>
            <a:r>
              <a:rPr lang="en-US" sz="1200" b="1" i="0" u="none" strike="noStrike" cap="none">
                <a:solidFill>
                  <a:srgbClr val="000000"/>
                </a:solidFill>
                <a:latin typeface="Gill Sans"/>
                <a:ea typeface="Gill Sans"/>
                <a:cs typeface="Gill Sans"/>
                <a:sym typeface="Gill Sans"/>
              </a:rPr>
              <a:t>Some transition time during the day is both normal and necessary–</a:t>
            </a:r>
            <a:endParaRPr sz="1200" b="0" i="0" u="none" strike="noStrike" cap="none">
              <a:solidFill>
                <a:srgbClr val="FFFFFF"/>
              </a:solidFill>
              <a:latin typeface="Gill Sans"/>
              <a:ea typeface="Gill Sans"/>
              <a:cs typeface="Gill Sans"/>
              <a:sym typeface="Gill Sans"/>
            </a:endParaRPr>
          </a:p>
          <a:p>
            <a:pPr marL="1188720" marR="0" lvl="0" indent="0" algn="ctr" rtl="0">
              <a:lnSpc>
                <a:spcPct val="100000"/>
              </a:lnSpc>
              <a:spcBef>
                <a:spcPts val="0"/>
              </a:spcBef>
              <a:spcAft>
                <a:spcPts val="0"/>
              </a:spcAft>
              <a:buClr>
                <a:srgbClr val="000000"/>
              </a:buClr>
              <a:buSzPts val="1200"/>
              <a:buFont typeface="Gill Sans"/>
              <a:buNone/>
            </a:pPr>
            <a:r>
              <a:rPr lang="en-US" sz="1200" b="1" i="0" u="none" strike="noStrike" cap="none">
                <a:solidFill>
                  <a:srgbClr val="000000"/>
                </a:solidFill>
                <a:latin typeface="Gill Sans"/>
                <a:ea typeface="Gill Sans"/>
                <a:cs typeface="Gill Sans"/>
                <a:sym typeface="Gill Sans"/>
              </a:rPr>
              <a:t>the goals for reducing transitions should be to:</a:t>
            </a:r>
            <a:endParaRPr sz="1200" b="0" i="0" u="none" strike="noStrike" cap="none">
              <a:solidFill>
                <a:srgbClr val="FFFFFF"/>
              </a:solidFill>
              <a:latin typeface="Gill Sans"/>
              <a:ea typeface="Gill Sans"/>
              <a:cs typeface="Gill Sans"/>
              <a:sym typeface="Gill Sans"/>
            </a:endParaRPr>
          </a:p>
          <a:p>
            <a:pPr marL="1188720" marR="0" lvl="0" indent="0" algn="ctr" rtl="0">
              <a:lnSpc>
                <a:spcPct val="100000"/>
              </a:lnSpc>
              <a:spcBef>
                <a:spcPts val="0"/>
              </a:spcBef>
              <a:spcAft>
                <a:spcPts val="0"/>
              </a:spcAft>
              <a:buClr>
                <a:srgbClr val="000000"/>
              </a:buClr>
              <a:buSzPts val="1200"/>
              <a:buFont typeface="Gill Sans"/>
              <a:buNone/>
            </a:pPr>
            <a:r>
              <a:rPr lang="en-US" sz="1200" b="0" i="0" u="none" strike="noStrike" cap="none">
                <a:solidFill>
                  <a:srgbClr val="000000"/>
                </a:solidFill>
                <a:latin typeface="Gill Sans"/>
                <a:ea typeface="Gill Sans"/>
                <a:cs typeface="Gill Sans"/>
                <a:sym typeface="Gill Sans"/>
              </a:rPr>
              <a:t> </a:t>
            </a:r>
            <a:endParaRPr sz="1200" b="0" i="0" u="none" strike="noStrike" cap="none">
              <a:solidFill>
                <a:srgbClr val="FFFFFF"/>
              </a:solidFill>
              <a:latin typeface="Gill Sans"/>
              <a:ea typeface="Gill Sans"/>
              <a:cs typeface="Gill Sans"/>
              <a:sym typeface="Gill Sans"/>
            </a:endParaRPr>
          </a:p>
          <a:p>
            <a:pPr marL="1188720" marR="0" lvl="0" indent="0" algn="l" rtl="0">
              <a:lnSpc>
                <a:spcPct val="100000"/>
              </a:lnSpc>
              <a:spcBef>
                <a:spcPts val="0"/>
              </a:spcBef>
              <a:spcAft>
                <a:spcPts val="0"/>
              </a:spcAft>
              <a:buClr>
                <a:srgbClr val="000000"/>
              </a:buClr>
              <a:buSzPts val="1200"/>
              <a:buFont typeface="Gill Sans"/>
              <a:buNone/>
            </a:pPr>
            <a:r>
              <a:rPr lang="en-US" sz="1200" b="1" i="0" u="none" strike="noStrike" cap="none">
                <a:solidFill>
                  <a:srgbClr val="000000"/>
                </a:solidFill>
                <a:latin typeface="Gill Sans"/>
                <a:ea typeface="Gill Sans"/>
                <a:cs typeface="Gill Sans"/>
                <a:sym typeface="Gill Sans"/>
              </a:rPr>
              <a:t>1)</a:t>
            </a:r>
            <a:r>
              <a:rPr lang="en-US" sz="1200" b="0" i="0" u="none" strike="noStrike" cap="none">
                <a:solidFill>
                  <a:srgbClr val="000000"/>
                </a:solidFill>
                <a:latin typeface="Gill Sans"/>
                <a:ea typeface="Gill Sans"/>
                <a:cs typeface="Gill Sans"/>
                <a:sym typeface="Gill Sans"/>
              </a:rPr>
              <a:t> decrease the overall “wait time” between activities whenever possible </a:t>
            </a:r>
            <a:endParaRPr sz="1200" b="0" i="0" u="none" strike="noStrike" cap="none">
              <a:solidFill>
                <a:srgbClr val="FFFFFF"/>
              </a:solidFill>
              <a:latin typeface="Gill Sans"/>
              <a:ea typeface="Gill Sans"/>
              <a:cs typeface="Gill Sans"/>
              <a:sym typeface="Gill Sans"/>
            </a:endParaRPr>
          </a:p>
          <a:p>
            <a:pPr marL="1188720" marR="0" lvl="0" indent="0" algn="l" rtl="0">
              <a:lnSpc>
                <a:spcPct val="100000"/>
              </a:lnSpc>
              <a:spcBef>
                <a:spcPts val="0"/>
              </a:spcBef>
              <a:spcAft>
                <a:spcPts val="0"/>
              </a:spcAft>
              <a:buClr>
                <a:srgbClr val="000000"/>
              </a:buClr>
              <a:buSzPts val="1200"/>
              <a:buFont typeface="Gill Sans"/>
              <a:buNone/>
            </a:pPr>
            <a:r>
              <a:rPr lang="en-US" sz="1200" b="1" i="0" u="none" strike="noStrike" cap="none">
                <a:solidFill>
                  <a:srgbClr val="000000"/>
                </a:solidFill>
                <a:latin typeface="Gill Sans"/>
                <a:ea typeface="Gill Sans"/>
                <a:cs typeface="Gill Sans"/>
                <a:sym typeface="Gill Sans"/>
              </a:rPr>
              <a:t>2)</a:t>
            </a:r>
            <a:r>
              <a:rPr lang="en-US" sz="1200" b="0" i="0" u="none" strike="noStrike" cap="none">
                <a:solidFill>
                  <a:srgbClr val="000000"/>
                </a:solidFill>
                <a:latin typeface="Gill Sans"/>
                <a:ea typeface="Gill Sans"/>
                <a:cs typeface="Gill Sans"/>
                <a:sym typeface="Gill Sans"/>
              </a:rPr>
              <a:t> incorporate engaging instructional content when a transition is unavoidable</a:t>
            </a:r>
            <a:endParaRPr sz="1200" b="0" i="0" u="none" strike="noStrike" cap="none">
              <a:solidFill>
                <a:srgbClr val="FFFFFF"/>
              </a:solidFill>
              <a:latin typeface="Gill Sans"/>
              <a:ea typeface="Gill Sans"/>
              <a:cs typeface="Gill Sans"/>
              <a:sym typeface="Gill Sans"/>
            </a:endParaRPr>
          </a:p>
          <a:p>
            <a:pPr marL="1188720" marR="0" lvl="0" indent="0" algn="ctr" rtl="0">
              <a:lnSpc>
                <a:spcPct val="107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a:t>
            </a:r>
            <a:endParaRPr sz="1100" b="0" i="0" u="none" strike="noStrike" cap="none">
              <a:solidFill>
                <a:srgbClr val="FFFFFF"/>
              </a:solidFill>
              <a:latin typeface="Calibri"/>
              <a:ea typeface="Calibri"/>
              <a:cs typeface="Calibri"/>
              <a:sym typeface="Calibri"/>
            </a:endParaRPr>
          </a:p>
        </p:txBody>
      </p:sp>
      <p:pic>
        <p:nvPicPr>
          <p:cNvPr id="197" name="Google Shape;197;p4"/>
          <p:cNvPicPr preferRelativeResize="0"/>
          <p:nvPr/>
        </p:nvPicPr>
        <p:blipFill rotWithShape="1">
          <a:blip r:embed="rId4">
            <a:alphaModFix/>
          </a:blip>
          <a:srcRect/>
          <a:stretch/>
        </p:blipFill>
        <p:spPr>
          <a:xfrm>
            <a:off x="4754268" y="2441796"/>
            <a:ext cx="1041400" cy="997585"/>
          </a:xfrm>
          <a:prstGeom prst="rect">
            <a:avLst/>
          </a:prstGeom>
          <a:noFill/>
          <a:ln>
            <a:noFill/>
          </a:ln>
        </p:spPr>
      </p:pic>
      <p:pic>
        <p:nvPicPr>
          <p:cNvPr id="198" name="Google Shape;198;p4"/>
          <p:cNvPicPr preferRelativeResize="0"/>
          <p:nvPr/>
        </p:nvPicPr>
        <p:blipFill rotWithShape="1">
          <a:blip r:embed="rId5">
            <a:alphaModFix/>
          </a:blip>
          <a:srcRect/>
          <a:stretch/>
        </p:blipFill>
        <p:spPr>
          <a:xfrm rot="418753">
            <a:off x="5327804" y="3836912"/>
            <a:ext cx="2322461" cy="1011281"/>
          </a:xfrm>
          <a:prstGeom prst="rect">
            <a:avLst/>
          </a:prstGeom>
          <a:noFill/>
          <a:ln>
            <a:noFill/>
          </a:ln>
        </p:spPr>
      </p:pic>
      <p:grpSp>
        <p:nvGrpSpPr>
          <p:cNvPr id="199" name="Google Shape;199;p4"/>
          <p:cNvGrpSpPr/>
          <p:nvPr/>
        </p:nvGrpSpPr>
        <p:grpSpPr>
          <a:xfrm>
            <a:off x="840903" y="5475996"/>
            <a:ext cx="7721004" cy="671391"/>
            <a:chOff x="221971" y="4569546"/>
            <a:chExt cx="7721004" cy="671391"/>
          </a:xfrm>
        </p:grpSpPr>
        <p:sp>
          <p:nvSpPr>
            <p:cNvPr id="200" name="Google Shape;200;p4"/>
            <p:cNvSpPr/>
            <p:nvPr/>
          </p:nvSpPr>
          <p:spPr>
            <a:xfrm>
              <a:off x="221971" y="4569546"/>
              <a:ext cx="1678479" cy="671391"/>
            </a:xfrm>
            <a:prstGeom prst="chevron">
              <a:avLst>
                <a:gd name="adj" fmla="val 50000"/>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732603" y="4569546"/>
              <a:ext cx="1678479" cy="671391"/>
            </a:xfrm>
            <a:prstGeom prst="chevron">
              <a:avLst>
                <a:gd name="adj" fmla="val 50000"/>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243234" y="4569546"/>
              <a:ext cx="1678479" cy="671391"/>
            </a:xfrm>
            <a:prstGeom prst="chevron">
              <a:avLst>
                <a:gd name="adj" fmla="val 50000"/>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4753865" y="4569546"/>
              <a:ext cx="1678479" cy="671391"/>
            </a:xfrm>
            <a:prstGeom prst="chevron">
              <a:avLst>
                <a:gd name="adj" fmla="val 50000"/>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6264496" y="4569546"/>
              <a:ext cx="1678479" cy="671391"/>
            </a:xfrm>
            <a:prstGeom prst="chevron">
              <a:avLst>
                <a:gd name="adj" fmla="val 50000"/>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4"/>
          <p:cNvSpPr/>
          <p:nvPr/>
        </p:nvSpPr>
        <p:spPr>
          <a:xfrm>
            <a:off x="508548" y="2004285"/>
            <a:ext cx="3937680" cy="292608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1645920" marR="0" lvl="0" indent="0" algn="l" rtl="0">
              <a:lnSpc>
                <a:spcPct val="107000"/>
              </a:lnSpc>
              <a:spcBef>
                <a:spcPts val="0"/>
              </a:spcBef>
              <a:spcAft>
                <a:spcPts val="0"/>
              </a:spcAft>
              <a:buClr>
                <a:schemeClr val="dk1"/>
              </a:buClr>
              <a:buSzPts val="1400"/>
              <a:buFont typeface="Gill Sans"/>
              <a:buNone/>
            </a:pPr>
            <a:endParaRPr sz="1400" b="1" i="0" u="none" strike="noStrike" cap="none">
              <a:solidFill>
                <a:srgbClr val="000000"/>
              </a:solidFill>
              <a:latin typeface="Calibri"/>
              <a:ea typeface="Calibri"/>
              <a:cs typeface="Calibri"/>
              <a:sym typeface="Calibri"/>
            </a:endParaRPr>
          </a:p>
          <a:p>
            <a:pPr marL="1645920" marR="0" lvl="0" indent="0" algn="l" rtl="0">
              <a:lnSpc>
                <a:spcPct val="107000"/>
              </a:lnSpc>
              <a:spcBef>
                <a:spcPts val="800"/>
              </a:spcBef>
              <a:spcAft>
                <a:spcPts val="0"/>
              </a:spcAft>
              <a:buClr>
                <a:schemeClr val="dk1"/>
              </a:buClr>
              <a:buSzPts val="1400"/>
              <a:buFont typeface="Gill Sans"/>
              <a:buNone/>
            </a:pPr>
            <a:endParaRPr sz="1400" b="1" i="0" u="none" strike="noStrike" cap="none">
              <a:solidFill>
                <a:srgbClr val="000000"/>
              </a:solidFill>
              <a:latin typeface="Calibri"/>
              <a:ea typeface="Calibri"/>
              <a:cs typeface="Calibri"/>
              <a:sym typeface="Calibri"/>
            </a:endParaRPr>
          </a:p>
          <a:p>
            <a:pPr marL="1188720" marR="0" lvl="0" indent="0" algn="l" rtl="0">
              <a:lnSpc>
                <a:spcPct val="100000"/>
              </a:lnSpc>
              <a:spcBef>
                <a:spcPts val="800"/>
              </a:spcBef>
              <a:spcAft>
                <a:spcPts val="0"/>
              </a:spcAft>
              <a:buClr>
                <a:srgbClr val="000000"/>
              </a:buClr>
              <a:buSzPts val="1200"/>
              <a:buFont typeface="Gill Sans"/>
              <a:buNone/>
            </a:pPr>
            <a:r>
              <a:rPr lang="en-US" sz="1200" b="0" i="0" u="none" strike="noStrike" cap="none">
                <a:solidFill>
                  <a:srgbClr val="000000"/>
                </a:solidFill>
                <a:latin typeface="Gill Sans"/>
                <a:ea typeface="Gill Sans"/>
                <a:cs typeface="Gill Sans"/>
                <a:sym typeface="Gill Sans"/>
              </a:rPr>
              <a:t> </a:t>
            </a:r>
            <a:endParaRPr sz="1200" b="0" i="0" u="none" strike="noStrike" cap="none">
              <a:solidFill>
                <a:srgbClr val="FFFFFF"/>
              </a:solidFill>
              <a:latin typeface="Gill Sans"/>
              <a:ea typeface="Gill Sans"/>
              <a:cs typeface="Gill Sans"/>
              <a:sym typeface="Gill Sans"/>
            </a:endParaRPr>
          </a:p>
          <a:p>
            <a:pPr marL="1188720" marR="0" lvl="0" indent="0" algn="ctr" rtl="0">
              <a:lnSpc>
                <a:spcPct val="107000"/>
              </a:lnSpc>
              <a:spcBef>
                <a:spcPts val="0"/>
              </a:spcBef>
              <a:spcAft>
                <a:spcPts val="0"/>
              </a:spcAft>
              <a:buClr>
                <a:srgbClr val="000000"/>
              </a:buClr>
              <a:buSzPts val="1200"/>
              <a:buFont typeface="Gill Sans"/>
              <a:buNone/>
            </a:pPr>
            <a:r>
              <a:rPr lang="en-US" sz="1200" b="0" i="0" u="none" strike="noStrike" cap="none">
                <a:solidFill>
                  <a:srgbClr val="000000"/>
                </a:solidFill>
                <a:latin typeface="Gill Sans"/>
                <a:ea typeface="Gill Sans"/>
                <a:cs typeface="Gill Sans"/>
                <a:sym typeface="Gill Sans"/>
              </a:rPr>
              <a:t> </a:t>
            </a:r>
            <a:endParaRPr sz="1200" b="0" i="0" u="none" strike="noStrike" cap="none">
              <a:solidFill>
                <a:srgbClr val="FFFFFF"/>
              </a:solidFill>
              <a:latin typeface="Gill Sans"/>
              <a:ea typeface="Gill Sans"/>
              <a:cs typeface="Gill Sans"/>
              <a:sym typeface="Gill Sans"/>
            </a:endParaRPr>
          </a:p>
          <a:p>
            <a:pPr marL="1188720" marR="0" lvl="0" indent="0" algn="ctr" rtl="0">
              <a:lnSpc>
                <a:spcPct val="107000"/>
              </a:lnSpc>
              <a:spcBef>
                <a:spcPts val="80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a:t>
            </a:r>
            <a:endParaRPr sz="1100" b="0" i="0" u="none" strike="noStrike" cap="none">
              <a:solidFill>
                <a:srgbClr val="FFFFFF"/>
              </a:solidFill>
              <a:latin typeface="Calibri"/>
              <a:ea typeface="Calibri"/>
              <a:cs typeface="Calibri"/>
              <a:sym typeface="Calibri"/>
            </a:endParaRPr>
          </a:p>
          <a:p>
            <a:pPr marL="1188720" marR="0" lvl="0" indent="0" algn="ctr" rtl="0">
              <a:lnSpc>
                <a:spcPct val="107000"/>
              </a:lnSpc>
              <a:spcBef>
                <a:spcPts val="80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a:t>
            </a:r>
            <a:endParaRPr sz="1100" b="0" i="0" u="none" strike="noStrike" cap="none">
              <a:solidFill>
                <a:srgbClr val="FFFFFF"/>
              </a:solidFill>
              <a:latin typeface="Calibri"/>
              <a:ea typeface="Calibri"/>
              <a:cs typeface="Calibri"/>
              <a:sym typeface="Calibri"/>
            </a:endParaRPr>
          </a:p>
        </p:txBody>
      </p:sp>
      <p:sp>
        <p:nvSpPr>
          <p:cNvPr id="206" name="Google Shape;206;p4"/>
          <p:cNvSpPr/>
          <p:nvPr/>
        </p:nvSpPr>
        <p:spPr>
          <a:xfrm>
            <a:off x="4586407" y="2018139"/>
            <a:ext cx="3937680" cy="292608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1645920" marR="0" lvl="0" indent="0" algn="l" rtl="0">
              <a:lnSpc>
                <a:spcPct val="107000"/>
              </a:lnSpc>
              <a:spcBef>
                <a:spcPts val="0"/>
              </a:spcBef>
              <a:spcAft>
                <a:spcPts val="0"/>
              </a:spcAft>
              <a:buClr>
                <a:schemeClr val="dk1"/>
              </a:buClr>
              <a:buSzPts val="1400"/>
              <a:buFont typeface="Gill Sans"/>
              <a:buNone/>
            </a:pPr>
            <a:endParaRPr sz="1400" b="1" i="0" u="none" strike="noStrike" cap="none">
              <a:solidFill>
                <a:srgbClr val="000000"/>
              </a:solidFill>
              <a:latin typeface="Calibri"/>
              <a:ea typeface="Calibri"/>
              <a:cs typeface="Calibri"/>
              <a:sym typeface="Calibri"/>
            </a:endParaRPr>
          </a:p>
          <a:p>
            <a:pPr marL="1645920" marR="0" lvl="0" indent="0" algn="l" rtl="0">
              <a:lnSpc>
                <a:spcPct val="107000"/>
              </a:lnSpc>
              <a:spcBef>
                <a:spcPts val="800"/>
              </a:spcBef>
              <a:spcAft>
                <a:spcPts val="0"/>
              </a:spcAft>
              <a:buClr>
                <a:schemeClr val="dk1"/>
              </a:buClr>
              <a:buSzPts val="1400"/>
              <a:buFont typeface="Gill Sans"/>
              <a:buNone/>
            </a:pPr>
            <a:endParaRPr sz="1400" b="1" i="0" u="none" strike="noStrike" cap="none">
              <a:solidFill>
                <a:srgbClr val="000000"/>
              </a:solidFill>
              <a:latin typeface="Calibri"/>
              <a:ea typeface="Calibri"/>
              <a:cs typeface="Calibri"/>
              <a:sym typeface="Calibri"/>
            </a:endParaRPr>
          </a:p>
          <a:p>
            <a:pPr marL="1188720" marR="0" lvl="0" indent="0" algn="l" rtl="0">
              <a:lnSpc>
                <a:spcPct val="100000"/>
              </a:lnSpc>
              <a:spcBef>
                <a:spcPts val="800"/>
              </a:spcBef>
              <a:spcAft>
                <a:spcPts val="0"/>
              </a:spcAft>
              <a:buClr>
                <a:srgbClr val="000000"/>
              </a:buClr>
              <a:buSzPts val="1200"/>
              <a:buFont typeface="Gill Sans"/>
              <a:buNone/>
            </a:pPr>
            <a:r>
              <a:rPr lang="en-US" sz="1200" b="0" i="0" u="none" strike="noStrike" cap="none">
                <a:solidFill>
                  <a:srgbClr val="000000"/>
                </a:solidFill>
                <a:latin typeface="Gill Sans"/>
                <a:ea typeface="Gill Sans"/>
                <a:cs typeface="Gill Sans"/>
                <a:sym typeface="Gill Sans"/>
              </a:rPr>
              <a:t> </a:t>
            </a:r>
            <a:endParaRPr sz="1200" b="0" i="0" u="none" strike="noStrike" cap="none">
              <a:solidFill>
                <a:srgbClr val="FFFFFF"/>
              </a:solidFill>
              <a:latin typeface="Gill Sans"/>
              <a:ea typeface="Gill Sans"/>
              <a:cs typeface="Gill Sans"/>
              <a:sym typeface="Gill Sans"/>
            </a:endParaRPr>
          </a:p>
          <a:p>
            <a:pPr marL="1188720" marR="0" lvl="0" indent="0" algn="ctr" rtl="0">
              <a:lnSpc>
                <a:spcPct val="107000"/>
              </a:lnSpc>
              <a:spcBef>
                <a:spcPts val="0"/>
              </a:spcBef>
              <a:spcAft>
                <a:spcPts val="0"/>
              </a:spcAft>
              <a:buClr>
                <a:srgbClr val="000000"/>
              </a:buClr>
              <a:buSzPts val="1200"/>
              <a:buFont typeface="Gill Sans"/>
              <a:buNone/>
            </a:pPr>
            <a:r>
              <a:rPr lang="en-US" sz="1200" b="0" i="0" u="none" strike="noStrike" cap="none">
                <a:solidFill>
                  <a:srgbClr val="000000"/>
                </a:solidFill>
                <a:latin typeface="Gill Sans"/>
                <a:ea typeface="Gill Sans"/>
                <a:cs typeface="Gill Sans"/>
                <a:sym typeface="Gill Sans"/>
              </a:rPr>
              <a:t> </a:t>
            </a:r>
            <a:endParaRPr sz="1200" b="0" i="0" u="none" strike="noStrike" cap="none">
              <a:solidFill>
                <a:srgbClr val="FFFFFF"/>
              </a:solidFill>
              <a:latin typeface="Gill Sans"/>
              <a:ea typeface="Gill Sans"/>
              <a:cs typeface="Gill Sans"/>
              <a:sym typeface="Gill Sans"/>
            </a:endParaRPr>
          </a:p>
          <a:p>
            <a:pPr marL="1188720" marR="0" lvl="0" indent="0" algn="ctr" rtl="0">
              <a:lnSpc>
                <a:spcPct val="107000"/>
              </a:lnSpc>
              <a:spcBef>
                <a:spcPts val="80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a:t>
            </a:r>
            <a:endParaRPr sz="1100" b="0" i="0" u="none" strike="noStrike" cap="none">
              <a:solidFill>
                <a:srgbClr val="FFFFFF"/>
              </a:solidFill>
              <a:latin typeface="Calibri"/>
              <a:ea typeface="Calibri"/>
              <a:cs typeface="Calibri"/>
              <a:sym typeface="Calibri"/>
            </a:endParaRPr>
          </a:p>
          <a:p>
            <a:pPr marL="1188720" marR="0" lvl="0" indent="0" algn="ctr" rtl="0">
              <a:lnSpc>
                <a:spcPct val="107000"/>
              </a:lnSpc>
              <a:spcBef>
                <a:spcPts val="80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a:t>
            </a:r>
            <a:endParaRPr sz="1100" b="0" i="0" u="none" strike="noStrike" cap="none">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Century Gothic"/>
              <a:buNone/>
            </a:pPr>
            <a:r>
              <a:rPr lang="en-US"/>
              <a:t>1. MAKE A PLAN</a:t>
            </a:r>
            <a:endParaRPr/>
          </a:p>
        </p:txBody>
      </p:sp>
      <p:sp>
        <p:nvSpPr>
          <p:cNvPr id="213" name="Google Shape;213;p5"/>
          <p:cNvSpPr txBox="1"/>
          <p:nvPr/>
        </p:nvSpPr>
        <p:spPr>
          <a:xfrm>
            <a:off x="476250" y="4853836"/>
            <a:ext cx="8420100"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ourier New"/>
              <a:buChar char="o"/>
            </a:pPr>
            <a:r>
              <a:rPr lang="en-US" sz="1800" b="0" i="0" u="none" strike="noStrike" cap="none">
                <a:solidFill>
                  <a:schemeClr val="dk1"/>
                </a:solidFill>
                <a:latin typeface="Gill Sans"/>
                <a:ea typeface="Gill Sans"/>
                <a:cs typeface="Gill Sans"/>
                <a:sym typeface="Gill Sans"/>
              </a:rPr>
              <a:t>How can you and your paraprofessional work together?</a:t>
            </a:r>
            <a:endParaRPr/>
          </a:p>
          <a:p>
            <a:pPr marL="285750" marR="0" lvl="0" indent="-285750" algn="l" rtl="0">
              <a:spcBef>
                <a:spcPts val="0"/>
              </a:spcBef>
              <a:spcAft>
                <a:spcPts val="0"/>
              </a:spcAft>
              <a:buClr>
                <a:schemeClr val="dk1"/>
              </a:buClr>
              <a:buSzPts val="1800"/>
              <a:buFont typeface="Courier New"/>
              <a:buChar char="o"/>
            </a:pPr>
            <a:r>
              <a:rPr lang="en-US" sz="1800" b="0" i="0" u="none" strike="noStrike" cap="none">
                <a:solidFill>
                  <a:schemeClr val="dk1"/>
                </a:solidFill>
                <a:latin typeface="Gill Sans"/>
                <a:ea typeface="Gill Sans"/>
                <a:cs typeface="Gill Sans"/>
                <a:sym typeface="Gill Sans"/>
              </a:rPr>
              <a:t>What instructional activities can you incorporate?</a:t>
            </a:r>
            <a:endParaRPr/>
          </a:p>
          <a:p>
            <a:pPr marL="285750" marR="0" lvl="0" indent="-285750" algn="l" rtl="0">
              <a:spcBef>
                <a:spcPts val="0"/>
              </a:spcBef>
              <a:spcAft>
                <a:spcPts val="0"/>
              </a:spcAft>
              <a:buClr>
                <a:schemeClr val="dk1"/>
              </a:buClr>
              <a:buSzPts val="1800"/>
              <a:buFont typeface="Courier New"/>
              <a:buChar char="o"/>
            </a:pPr>
            <a:r>
              <a:rPr lang="en-US" sz="1800" b="0" i="0" u="none" strike="noStrike" cap="none">
                <a:solidFill>
                  <a:schemeClr val="dk1"/>
                </a:solidFill>
                <a:latin typeface="Gill Sans"/>
                <a:ea typeface="Gill Sans"/>
                <a:cs typeface="Gill Sans"/>
                <a:sym typeface="Gill Sans"/>
              </a:rPr>
              <a:t>Are there students who need additional support?</a:t>
            </a:r>
            <a:endParaRPr/>
          </a:p>
          <a:p>
            <a:pPr marL="285750" marR="0" lvl="0" indent="-285750" algn="l" rtl="0">
              <a:spcBef>
                <a:spcPts val="0"/>
              </a:spcBef>
              <a:spcAft>
                <a:spcPts val="0"/>
              </a:spcAft>
              <a:buClr>
                <a:schemeClr val="dk1"/>
              </a:buClr>
              <a:buSzPts val="1800"/>
              <a:buFont typeface="Courier New"/>
              <a:buChar char="o"/>
            </a:pPr>
            <a:r>
              <a:rPr lang="en-US" sz="1800" b="0" i="0" u="none" strike="noStrike" cap="none">
                <a:solidFill>
                  <a:schemeClr val="dk1"/>
                </a:solidFill>
                <a:latin typeface="Gill Sans"/>
                <a:ea typeface="Gill Sans"/>
                <a:cs typeface="Gill Sans"/>
                <a:sym typeface="Gill Sans"/>
              </a:rPr>
              <a:t>Can you stagger dismissal from certain activities (e.g., block center cleans up first…)?</a:t>
            </a:r>
            <a:endParaRPr sz="1800" b="0" i="0" u="none" strike="noStrike" cap="none">
              <a:solidFill>
                <a:schemeClr val="dk1"/>
              </a:solidFill>
              <a:latin typeface="Gill Sans"/>
              <a:ea typeface="Gill Sans"/>
              <a:cs typeface="Gill Sans"/>
              <a:sym typeface="Gill Sans"/>
            </a:endParaRPr>
          </a:p>
        </p:txBody>
      </p:sp>
      <p:pic>
        <p:nvPicPr>
          <p:cNvPr id="214" name="Google Shape;214;p5" descr="Screen Clipping"/>
          <p:cNvPicPr preferRelativeResize="0"/>
          <p:nvPr/>
        </p:nvPicPr>
        <p:blipFill rotWithShape="1">
          <a:blip r:embed="rId3">
            <a:alphaModFix/>
          </a:blip>
          <a:srcRect l="3534" t="2100" r="3637" b="901"/>
          <a:stretch/>
        </p:blipFill>
        <p:spPr>
          <a:xfrm rot="-271089">
            <a:off x="3609050" y="2326341"/>
            <a:ext cx="2727602" cy="2038993"/>
          </a:xfrm>
          <a:prstGeom prst="rect">
            <a:avLst/>
          </a:prstGeom>
          <a:noFill/>
          <a:ln>
            <a:noFill/>
          </a:ln>
          <a:effectLst>
            <a:outerShdw blurRad="50800" dist="38100" dir="2700000" algn="tl" rotWithShape="0">
              <a:srgbClr val="000000">
                <a:alpha val="40000"/>
              </a:srgbClr>
            </a:outerShdw>
          </a:effectLst>
        </p:spPr>
      </p:pic>
      <p:grpSp>
        <p:nvGrpSpPr>
          <p:cNvPr id="215" name="Google Shape;215;p5"/>
          <p:cNvGrpSpPr/>
          <p:nvPr/>
        </p:nvGrpSpPr>
        <p:grpSpPr>
          <a:xfrm>
            <a:off x="6344211" y="2865193"/>
            <a:ext cx="2661853" cy="530183"/>
            <a:chOff x="6268011" y="2179393"/>
            <a:chExt cx="2661853" cy="530183"/>
          </a:xfrm>
        </p:grpSpPr>
        <p:sp>
          <p:nvSpPr>
            <p:cNvPr id="216" name="Google Shape;216;p5"/>
            <p:cNvSpPr/>
            <p:nvPr/>
          </p:nvSpPr>
          <p:spPr>
            <a:xfrm>
              <a:off x="6268011" y="2179393"/>
              <a:ext cx="26618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C88E0E"/>
                  </a:solidFill>
                  <a:latin typeface="Gill Sans"/>
                  <a:ea typeface="Gill Sans"/>
                  <a:cs typeface="Gill Sans"/>
                  <a:sym typeface="Gill Sans"/>
                </a:rPr>
                <a:t>T  R  A  N  S  I  T  I  O  N</a:t>
              </a:r>
              <a:endParaRPr sz="1200" b="0" i="0" u="none" strike="noStrike" cap="none">
                <a:solidFill>
                  <a:srgbClr val="C88E0E"/>
                </a:solidFill>
                <a:latin typeface="Gill Sans"/>
                <a:ea typeface="Gill Sans"/>
                <a:cs typeface="Gill Sans"/>
                <a:sym typeface="Gill Sans"/>
              </a:endParaRPr>
            </a:p>
          </p:txBody>
        </p:sp>
        <p:pic>
          <p:nvPicPr>
            <p:cNvPr id="217" name="Google Shape;217;p5"/>
            <p:cNvPicPr preferRelativeResize="0"/>
            <p:nvPr/>
          </p:nvPicPr>
          <p:blipFill rotWithShape="1">
            <a:blip r:embed="rId4">
              <a:alphaModFix/>
            </a:blip>
            <a:srcRect/>
            <a:stretch/>
          </p:blipFill>
          <p:spPr>
            <a:xfrm>
              <a:off x="6743481" y="2431600"/>
              <a:ext cx="1673204" cy="277976"/>
            </a:xfrm>
            <a:prstGeom prst="rect">
              <a:avLst/>
            </a:prstGeom>
            <a:noFill/>
            <a:ln>
              <a:noFill/>
            </a:ln>
          </p:spPr>
        </p:pic>
      </p:grpSp>
      <p:sp>
        <p:nvSpPr>
          <p:cNvPr id="218" name="Google Shape;218;p5"/>
          <p:cNvSpPr txBox="1"/>
          <p:nvPr/>
        </p:nvSpPr>
        <p:spPr>
          <a:xfrm>
            <a:off x="762025" y="2200276"/>
            <a:ext cx="2747793" cy="29931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rgbClr val="31859B"/>
                </a:solidFill>
                <a:latin typeface="Gill Sans"/>
                <a:ea typeface="Gill Sans"/>
                <a:cs typeface="Gill Sans"/>
                <a:sym typeface="Gill Sans"/>
              </a:rPr>
              <a:t>Use a tool for mapping</a:t>
            </a:r>
            <a:endParaRPr/>
          </a:p>
          <a:p>
            <a:pPr marL="0" marR="0" lvl="0" indent="0" algn="l" rtl="0">
              <a:spcBef>
                <a:spcPts val="0"/>
              </a:spcBef>
              <a:spcAft>
                <a:spcPts val="0"/>
              </a:spcAft>
              <a:buNone/>
            </a:pPr>
            <a:endParaRPr sz="500">
              <a:solidFill>
                <a:srgbClr val="17365D"/>
              </a:solidFill>
              <a:latin typeface="Gill Sans"/>
              <a:ea typeface="Gill Sans"/>
              <a:cs typeface="Gill Sans"/>
              <a:sym typeface="Gill Sans"/>
            </a:endParaRPr>
          </a:p>
          <a:p>
            <a:pPr marL="0" marR="0" lvl="0" indent="0" algn="l" rtl="0">
              <a:spcBef>
                <a:spcPts val="0"/>
              </a:spcBef>
              <a:spcAft>
                <a:spcPts val="0"/>
              </a:spcAft>
              <a:buNone/>
            </a:pPr>
            <a:endParaRPr sz="300">
              <a:solidFill>
                <a:srgbClr val="17365D"/>
              </a:solidFill>
              <a:latin typeface="Gill Sans"/>
              <a:ea typeface="Gill Sans"/>
              <a:cs typeface="Gill Sans"/>
              <a:sym typeface="Gill Sans"/>
            </a:endParaRPr>
          </a:p>
          <a:p>
            <a:pPr marL="285750" marR="0" lvl="0" indent="-285750" algn="l" rtl="0">
              <a:spcBef>
                <a:spcPts val="0"/>
              </a:spcBef>
              <a:spcAft>
                <a:spcPts val="0"/>
              </a:spcAft>
              <a:buClr>
                <a:srgbClr val="953734"/>
              </a:buClr>
              <a:buSzPts val="1600"/>
              <a:buFont typeface="Arial"/>
              <a:buChar char="•"/>
            </a:pPr>
            <a:r>
              <a:rPr lang="en-US" sz="1600">
                <a:solidFill>
                  <a:srgbClr val="953734"/>
                </a:solidFill>
                <a:latin typeface="Gill Sans"/>
                <a:ea typeface="Gill Sans"/>
                <a:cs typeface="Gill Sans"/>
                <a:sym typeface="Gill Sans"/>
              </a:rPr>
              <a:t>Child expectations/routine</a:t>
            </a:r>
            <a:endParaRPr/>
          </a:p>
          <a:p>
            <a:pPr marL="285750" marR="0" lvl="0" indent="-285750" algn="l" rtl="0">
              <a:spcBef>
                <a:spcPts val="0"/>
              </a:spcBef>
              <a:spcAft>
                <a:spcPts val="0"/>
              </a:spcAft>
              <a:buClr>
                <a:srgbClr val="953734"/>
              </a:buClr>
              <a:buSzPts val="1600"/>
              <a:buFont typeface="Arial"/>
              <a:buChar char="•"/>
            </a:pPr>
            <a:r>
              <a:rPr lang="en-US" sz="1600">
                <a:solidFill>
                  <a:srgbClr val="953734"/>
                </a:solidFill>
                <a:latin typeface="Gill Sans"/>
                <a:ea typeface="Gill Sans"/>
                <a:cs typeface="Gill Sans"/>
                <a:sym typeface="Gill Sans"/>
              </a:rPr>
              <a:t>Lead Teacher role</a:t>
            </a:r>
            <a:endParaRPr/>
          </a:p>
          <a:p>
            <a:pPr marL="285750" marR="0" lvl="0" indent="-285750" algn="l" rtl="0">
              <a:spcBef>
                <a:spcPts val="0"/>
              </a:spcBef>
              <a:spcAft>
                <a:spcPts val="0"/>
              </a:spcAft>
              <a:buClr>
                <a:srgbClr val="953734"/>
              </a:buClr>
              <a:buSzPts val="1600"/>
              <a:buFont typeface="Arial"/>
              <a:buChar char="•"/>
            </a:pPr>
            <a:r>
              <a:rPr lang="en-US" sz="1600">
                <a:solidFill>
                  <a:srgbClr val="953734"/>
                </a:solidFill>
                <a:latin typeface="Gill Sans"/>
                <a:ea typeface="Gill Sans"/>
                <a:cs typeface="Gill Sans"/>
                <a:sym typeface="Gill Sans"/>
              </a:rPr>
              <a:t>Paraprofessional role</a:t>
            </a:r>
            <a:endParaRPr/>
          </a:p>
          <a:p>
            <a:pPr marL="285750" marR="0" lvl="0" indent="-247650" algn="l" rtl="0">
              <a:spcBef>
                <a:spcPts val="0"/>
              </a:spcBef>
              <a:spcAft>
                <a:spcPts val="0"/>
              </a:spcAft>
              <a:buClr>
                <a:schemeClr val="dk1"/>
              </a:buClr>
              <a:buSzPts val="600"/>
              <a:buFont typeface="Arial"/>
              <a:buNone/>
            </a:pPr>
            <a:endParaRPr sz="600">
              <a:solidFill>
                <a:srgbClr val="17365D"/>
              </a:solidFill>
              <a:latin typeface="Gill Sans"/>
              <a:ea typeface="Gill Sans"/>
              <a:cs typeface="Gill Sans"/>
              <a:sym typeface="Gill Sans"/>
            </a:endParaRPr>
          </a:p>
          <a:p>
            <a:pPr marL="0" marR="0" lvl="0" indent="0" algn="ctr" rtl="0">
              <a:spcBef>
                <a:spcPts val="0"/>
              </a:spcBef>
              <a:spcAft>
                <a:spcPts val="0"/>
              </a:spcAft>
              <a:buNone/>
            </a:pPr>
            <a:r>
              <a:rPr lang="en-US" sz="1800" b="1">
                <a:solidFill>
                  <a:srgbClr val="31859B"/>
                </a:solidFill>
                <a:latin typeface="Gill Sans"/>
                <a:ea typeface="Gill Sans"/>
                <a:cs typeface="Gill Sans"/>
                <a:sym typeface="Gill Sans"/>
              </a:rPr>
              <a:t>…to plan for each major transition throughout the day!</a:t>
            </a:r>
            <a:endParaRPr/>
          </a:p>
          <a:p>
            <a:pPr marL="0" marR="0" lvl="0" indent="0" algn="l" rtl="0">
              <a:spcBef>
                <a:spcPts val="0"/>
              </a:spcBef>
              <a:spcAft>
                <a:spcPts val="0"/>
              </a:spcAft>
              <a:buNone/>
            </a:pPr>
            <a:endParaRPr sz="1000" b="1">
              <a:solidFill>
                <a:srgbClr val="17365D"/>
              </a:solidFill>
              <a:latin typeface="Gill Sans"/>
              <a:ea typeface="Gill Sans"/>
              <a:cs typeface="Gill Sans"/>
              <a:sym typeface="Gill Sans"/>
            </a:endParaRPr>
          </a:p>
          <a:p>
            <a:pPr marL="0" marR="0" lvl="0" indent="0" algn="l" rtl="0">
              <a:spcBef>
                <a:spcPts val="0"/>
              </a:spcBef>
              <a:spcAft>
                <a:spcPts val="0"/>
              </a:spcAft>
              <a:buNone/>
            </a:pPr>
            <a:endParaRPr sz="1050" b="1" u="sng">
              <a:solidFill>
                <a:srgbClr val="17365D"/>
              </a:solidFill>
              <a:latin typeface="Gill Sans"/>
              <a:ea typeface="Gill Sans"/>
              <a:cs typeface="Gill Sans"/>
              <a:sym typeface="Gill Sans"/>
            </a:endParaRPr>
          </a:p>
          <a:p>
            <a:pPr marL="0" marR="0" lvl="0" indent="0" algn="l" rtl="0">
              <a:spcBef>
                <a:spcPts val="0"/>
              </a:spcBef>
              <a:spcAft>
                <a:spcPts val="0"/>
              </a:spcAft>
              <a:buNone/>
            </a:pPr>
            <a:r>
              <a:rPr lang="en-US" sz="1800" b="1" u="sng">
                <a:solidFill>
                  <a:srgbClr val="31859B"/>
                </a:solidFill>
                <a:latin typeface="Gill Sans"/>
                <a:ea typeface="Gill Sans"/>
                <a:cs typeface="Gill Sans"/>
                <a:sym typeface="Gill Sans"/>
              </a:rPr>
              <a:t>Questions to Consider:</a:t>
            </a:r>
            <a:endParaRPr sz="1800" b="1" u="sng">
              <a:solidFill>
                <a:srgbClr val="31859B"/>
              </a:solidFill>
              <a:latin typeface="Gill Sans"/>
              <a:ea typeface="Gill Sans"/>
              <a:cs typeface="Gill Sans"/>
              <a:sym typeface="Gill Sans"/>
            </a:endParaRPr>
          </a:p>
          <a:p>
            <a:pPr marL="0" marR="0" lvl="0" indent="0" algn="l" rtl="0">
              <a:spcBef>
                <a:spcPts val="0"/>
              </a:spcBef>
              <a:spcAft>
                <a:spcPts val="0"/>
              </a:spcAft>
              <a:buNone/>
            </a:pPr>
            <a:endParaRPr sz="1600">
              <a:solidFill>
                <a:srgbClr val="17365D"/>
              </a:solidFill>
              <a:latin typeface="Gill Sans"/>
              <a:ea typeface="Gill Sans"/>
              <a:cs typeface="Gill Sans"/>
              <a:sym typeface="Gill Sans"/>
            </a:endParaRPr>
          </a:p>
        </p:txBody>
      </p:sp>
      <p:pic>
        <p:nvPicPr>
          <p:cNvPr id="219" name="Google Shape;219;p5" descr="MATRIX"/>
          <p:cNvPicPr preferRelativeResize="0"/>
          <p:nvPr/>
        </p:nvPicPr>
        <p:blipFill rotWithShape="1">
          <a:blip r:embed="rId5">
            <a:alphaModFix/>
          </a:blip>
          <a:srcRect/>
          <a:stretch/>
        </p:blipFill>
        <p:spPr>
          <a:xfrm>
            <a:off x="6866106" y="2650543"/>
            <a:ext cx="1580353" cy="1828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Century Gothic"/>
              <a:buNone/>
            </a:pPr>
            <a:r>
              <a:rPr lang="en-US"/>
              <a:t>2. REVIEW EXPECTATIONS &amp; CUES</a:t>
            </a:r>
            <a:endParaRPr/>
          </a:p>
        </p:txBody>
      </p:sp>
      <p:sp>
        <p:nvSpPr>
          <p:cNvPr id="226" name="Google Shape;226;p6"/>
          <p:cNvSpPr txBox="1">
            <a:spLocks noGrp="1"/>
          </p:cNvSpPr>
          <p:nvPr>
            <p:ph type="body" idx="1"/>
          </p:nvPr>
        </p:nvSpPr>
        <p:spPr>
          <a:xfrm>
            <a:off x="581192" y="1989877"/>
            <a:ext cx="5414027" cy="4210898"/>
          </a:xfrm>
          <a:prstGeom prst="rect">
            <a:avLst/>
          </a:prstGeom>
          <a:noFill/>
          <a:ln>
            <a:noFill/>
          </a:ln>
        </p:spPr>
        <p:txBody>
          <a:bodyPr spcFirstLastPara="1" wrap="square" lIns="91425" tIns="45700" rIns="91425" bIns="45700" anchor="t" anchorCtr="0">
            <a:normAutofit/>
          </a:bodyPr>
          <a:lstStyle/>
          <a:p>
            <a:pPr marL="306000" lvl="0" indent="-306000" algn="l" rtl="0">
              <a:spcBef>
                <a:spcPts val="0"/>
              </a:spcBef>
              <a:spcAft>
                <a:spcPts val="0"/>
              </a:spcAft>
              <a:buSzPts val="1472"/>
              <a:buChar char="◼"/>
            </a:pPr>
            <a:r>
              <a:rPr lang="en-US" sz="1600" b="1">
                <a:solidFill>
                  <a:srgbClr val="31859B"/>
                </a:solidFill>
              </a:rPr>
              <a:t>Establish expectations for moving from one activity to another</a:t>
            </a:r>
            <a:endParaRPr/>
          </a:p>
          <a:p>
            <a:pPr marL="630000" lvl="1" indent="-306000" algn="l" rtl="0">
              <a:spcBef>
                <a:spcPts val="880"/>
              </a:spcBef>
              <a:spcAft>
                <a:spcPts val="0"/>
              </a:spcAft>
              <a:buSzPts val="1288"/>
              <a:buFont typeface="Arial"/>
              <a:buChar char="•"/>
            </a:pPr>
            <a:r>
              <a:rPr lang="en-US" sz="1400"/>
              <a:t>Model, practice, and praise appropriate cleanup behaviors—especially at the beginning of the year</a:t>
            </a:r>
            <a:endParaRPr/>
          </a:p>
          <a:p>
            <a:pPr marL="630000" lvl="1" indent="-306000" algn="l" rtl="0">
              <a:spcBef>
                <a:spcPts val="880"/>
              </a:spcBef>
              <a:spcAft>
                <a:spcPts val="0"/>
              </a:spcAft>
              <a:buSzPts val="1288"/>
              <a:buFont typeface="Arial"/>
              <a:buChar char="•"/>
            </a:pPr>
            <a:r>
              <a:rPr lang="en-US" sz="1400" b="1" u="sng"/>
              <a:t>Example cues</a:t>
            </a:r>
            <a:r>
              <a:rPr lang="en-US" sz="1400"/>
              <a:t>: timers and alarms, verbal reminders, peer schedule helpers, specific songs</a:t>
            </a:r>
            <a:endParaRPr/>
          </a:p>
          <a:p>
            <a:pPr marL="306000" lvl="0" indent="-306000" algn="l" rtl="0">
              <a:spcBef>
                <a:spcPts val="920"/>
              </a:spcBef>
              <a:spcAft>
                <a:spcPts val="0"/>
              </a:spcAft>
              <a:buSzPts val="1472"/>
              <a:buChar char="◼"/>
            </a:pPr>
            <a:r>
              <a:rPr lang="en-US" sz="1600" b="1">
                <a:solidFill>
                  <a:srgbClr val="31859B"/>
                </a:solidFill>
              </a:rPr>
              <a:t>Revisit these procedures periodically </a:t>
            </a:r>
            <a:endParaRPr/>
          </a:p>
          <a:p>
            <a:pPr marL="306000" lvl="0" indent="-212527" algn="l" rtl="0">
              <a:spcBef>
                <a:spcPts val="920"/>
              </a:spcBef>
              <a:spcAft>
                <a:spcPts val="0"/>
              </a:spcAft>
              <a:buSzPts val="1472"/>
              <a:buNone/>
            </a:pPr>
            <a:endParaRPr sz="1600" b="1">
              <a:solidFill>
                <a:srgbClr val="17365D"/>
              </a:solidFill>
            </a:endParaRPr>
          </a:p>
          <a:p>
            <a:pPr marL="306000" lvl="0" indent="-212527" algn="l" rtl="0">
              <a:spcBef>
                <a:spcPts val="920"/>
              </a:spcBef>
              <a:spcAft>
                <a:spcPts val="0"/>
              </a:spcAft>
              <a:buSzPts val="1472"/>
              <a:buNone/>
            </a:pPr>
            <a:endParaRPr sz="1600" b="1">
              <a:solidFill>
                <a:srgbClr val="17365D"/>
              </a:solidFill>
            </a:endParaRPr>
          </a:p>
          <a:p>
            <a:pPr marL="306000" lvl="0" indent="-306000" algn="l" rtl="0">
              <a:spcBef>
                <a:spcPts val="920"/>
              </a:spcBef>
              <a:spcAft>
                <a:spcPts val="0"/>
              </a:spcAft>
              <a:buSzPts val="1472"/>
              <a:buChar char="◼"/>
            </a:pPr>
            <a:r>
              <a:rPr lang="en-US" sz="1600" b="1">
                <a:solidFill>
                  <a:srgbClr val="31859B"/>
                </a:solidFill>
              </a:rPr>
              <a:t>Check for understanding</a:t>
            </a:r>
            <a:endParaRPr/>
          </a:p>
          <a:p>
            <a:pPr marL="630000" lvl="1" indent="-306000" algn="l" rtl="0">
              <a:spcBef>
                <a:spcPts val="880"/>
              </a:spcBef>
              <a:spcAft>
                <a:spcPts val="0"/>
              </a:spcAft>
              <a:buSzPts val="1288"/>
              <a:buFont typeface="Arial"/>
              <a:buChar char="•"/>
            </a:pPr>
            <a:r>
              <a:rPr lang="en-US" sz="1400"/>
              <a:t>Call on children to summarize expectations in their own words</a:t>
            </a:r>
            <a:endParaRPr/>
          </a:p>
          <a:p>
            <a:pPr marL="630000" lvl="1" indent="-306000" algn="l" rtl="0">
              <a:spcBef>
                <a:spcPts val="880"/>
              </a:spcBef>
              <a:spcAft>
                <a:spcPts val="0"/>
              </a:spcAft>
              <a:buSzPts val="1288"/>
              <a:buFont typeface="Arial"/>
              <a:buChar char="•"/>
            </a:pPr>
            <a:r>
              <a:rPr lang="en-US" sz="1400"/>
              <a:t>Act out a scenario in which you are cleaning up your area while thinking aloud and allowing children to help you problem solve. </a:t>
            </a:r>
            <a:endParaRPr/>
          </a:p>
          <a:p>
            <a:pPr marL="324000" lvl="1" indent="0" algn="l" rtl="0">
              <a:spcBef>
                <a:spcPts val="880"/>
              </a:spcBef>
              <a:spcAft>
                <a:spcPts val="0"/>
              </a:spcAft>
              <a:buSzPts val="1288"/>
              <a:buNone/>
            </a:pPr>
            <a:endParaRPr sz="1400"/>
          </a:p>
        </p:txBody>
      </p:sp>
      <p:grpSp>
        <p:nvGrpSpPr>
          <p:cNvPr id="227" name="Google Shape;227;p6"/>
          <p:cNvGrpSpPr/>
          <p:nvPr/>
        </p:nvGrpSpPr>
        <p:grpSpPr>
          <a:xfrm>
            <a:off x="899301" y="4057091"/>
            <a:ext cx="3773263" cy="763425"/>
            <a:chOff x="4889886" y="5306933"/>
            <a:chExt cx="2405841" cy="763425"/>
          </a:xfrm>
        </p:grpSpPr>
        <p:sp>
          <p:nvSpPr>
            <p:cNvPr id="228" name="Google Shape;228;p6"/>
            <p:cNvSpPr/>
            <p:nvPr/>
          </p:nvSpPr>
          <p:spPr>
            <a:xfrm>
              <a:off x="5008162" y="5485583"/>
              <a:ext cx="228756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1" cap="none">
                  <a:solidFill>
                    <a:srgbClr val="953734"/>
                  </a:solidFill>
                  <a:latin typeface="Gill Sans"/>
                  <a:ea typeface="Gill Sans"/>
                  <a:cs typeface="Gill Sans"/>
                  <a:sym typeface="Gill Sans"/>
                </a:rPr>
                <a:t>When</a:t>
              </a:r>
              <a:r>
                <a:rPr lang="en-US" sz="1600" b="0" cap="none">
                  <a:solidFill>
                    <a:srgbClr val="953734"/>
                  </a:solidFill>
                  <a:latin typeface="Gill Sans"/>
                  <a:ea typeface="Gill Sans"/>
                  <a:cs typeface="Gill Sans"/>
                  <a:sym typeface="Gill Sans"/>
                </a:rPr>
                <a:t> do you find it helpful to reset/review expectations as a class?</a:t>
              </a:r>
              <a:endParaRPr sz="1600" b="0" cap="none">
                <a:solidFill>
                  <a:srgbClr val="953734"/>
                </a:solidFill>
                <a:latin typeface="Gill Sans"/>
                <a:ea typeface="Gill Sans"/>
                <a:cs typeface="Gill Sans"/>
                <a:sym typeface="Gill Sans"/>
              </a:endParaRPr>
            </a:p>
          </p:txBody>
        </p:sp>
        <p:pic>
          <p:nvPicPr>
            <p:cNvPr id="229" name="Google Shape;229;p6"/>
            <p:cNvPicPr preferRelativeResize="0"/>
            <p:nvPr/>
          </p:nvPicPr>
          <p:blipFill rotWithShape="1">
            <a:blip r:embed="rId3">
              <a:alphaModFix/>
            </a:blip>
            <a:srcRect/>
            <a:stretch/>
          </p:blipFill>
          <p:spPr>
            <a:xfrm rot="558274">
              <a:off x="4932578" y="5339859"/>
              <a:ext cx="265572" cy="549703"/>
            </a:xfrm>
            <a:prstGeom prst="rect">
              <a:avLst/>
            </a:prstGeom>
            <a:noFill/>
            <a:ln>
              <a:noFill/>
            </a:ln>
          </p:spPr>
        </p:pic>
        <p:sp>
          <p:nvSpPr>
            <p:cNvPr id="230" name="Google Shape;230;p6"/>
            <p:cNvSpPr/>
            <p:nvPr/>
          </p:nvSpPr>
          <p:spPr>
            <a:xfrm>
              <a:off x="5474780" y="5306933"/>
              <a:ext cx="133503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cap="none">
                  <a:solidFill>
                    <a:schemeClr val="dk1"/>
                  </a:solidFill>
                  <a:latin typeface="Caveat"/>
                  <a:ea typeface="Caveat"/>
                  <a:cs typeface="Caveat"/>
                  <a:sym typeface="Caveat"/>
                </a:rPr>
                <a:t>DISCUSSION POINT:</a:t>
              </a:r>
              <a:endParaRPr sz="1400" b="1" cap="none">
                <a:solidFill>
                  <a:schemeClr val="dk1"/>
                </a:solidFill>
                <a:latin typeface="Caveat"/>
                <a:ea typeface="Caveat"/>
                <a:cs typeface="Caveat"/>
                <a:sym typeface="Caveat"/>
              </a:endParaRPr>
            </a:p>
          </p:txBody>
        </p:sp>
      </p:grpSp>
      <p:grpSp>
        <p:nvGrpSpPr>
          <p:cNvPr id="231" name="Google Shape;231;p6"/>
          <p:cNvGrpSpPr/>
          <p:nvPr/>
        </p:nvGrpSpPr>
        <p:grpSpPr>
          <a:xfrm>
            <a:off x="5851886" y="1989902"/>
            <a:ext cx="2032289" cy="2250541"/>
            <a:chOff x="6128973" y="1669173"/>
            <a:chExt cx="2032289" cy="2250541"/>
          </a:xfrm>
        </p:grpSpPr>
        <p:sp>
          <p:nvSpPr>
            <p:cNvPr id="232" name="Google Shape;232;p6"/>
            <p:cNvSpPr/>
            <p:nvPr/>
          </p:nvSpPr>
          <p:spPr>
            <a:xfrm>
              <a:off x="6155462" y="1669173"/>
              <a:ext cx="2005800" cy="2232600"/>
            </a:xfrm>
            <a:prstGeom prst="wedgeEllipseCallout">
              <a:avLst>
                <a:gd name="adj1" fmla="val 94595"/>
                <a:gd name="adj2" fmla="val 49328"/>
              </a:avLst>
            </a:prstGeom>
            <a:solidFill>
              <a:srgbClr val="F3C358">
                <a:alpha val="49803"/>
              </a:srgbClr>
            </a:solidFill>
            <a:ln w="22225" cap="rnd"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400">
                  <a:solidFill>
                    <a:srgbClr val="000000"/>
                  </a:solidFill>
                  <a:latin typeface="Gill Sans"/>
                  <a:ea typeface="Gill Sans"/>
                  <a:cs typeface="Gill Sans"/>
                  <a:sym typeface="Gill Sans"/>
                </a:rPr>
                <a:t>Hmm, I can’t remember what I’m supposed to do when the 5 minute timer goes off…</a:t>
              </a:r>
              <a:endParaRPr sz="1400">
                <a:solidFill>
                  <a:schemeClr val="lt1"/>
                </a:solidFill>
                <a:latin typeface="Gill Sans"/>
                <a:ea typeface="Gill Sans"/>
                <a:cs typeface="Gill Sans"/>
                <a:sym typeface="Gill Sans"/>
              </a:endParaRPr>
            </a:p>
          </p:txBody>
        </p:sp>
        <p:sp>
          <p:nvSpPr>
            <p:cNvPr id="233" name="Google Shape;233;p6"/>
            <p:cNvSpPr/>
            <p:nvPr/>
          </p:nvSpPr>
          <p:spPr>
            <a:xfrm>
              <a:off x="6128973" y="1687114"/>
              <a:ext cx="2005800" cy="2232600"/>
            </a:xfrm>
            <a:prstGeom prst="wedgeEllipseCallout">
              <a:avLst>
                <a:gd name="adj1" fmla="val 94595"/>
                <a:gd name="adj2" fmla="val 49328"/>
              </a:avLst>
            </a:prstGeom>
            <a:noFill/>
            <a:ln w="22225" cap="rnd"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400">
                <a:solidFill>
                  <a:schemeClr val="lt1"/>
                </a:solidFill>
                <a:latin typeface="Gill Sans"/>
                <a:ea typeface="Gill Sans"/>
                <a:cs typeface="Gill Sans"/>
                <a:sym typeface="Gill Sans"/>
              </a:endParaRPr>
            </a:p>
          </p:txBody>
        </p:sp>
      </p:grpSp>
      <p:pic>
        <p:nvPicPr>
          <p:cNvPr id="234" name="Google Shape;234;p6"/>
          <p:cNvPicPr preferRelativeResize="0"/>
          <p:nvPr/>
        </p:nvPicPr>
        <p:blipFill rotWithShape="1">
          <a:blip r:embed="rId4">
            <a:alphaModFix/>
          </a:blip>
          <a:srcRect/>
          <a:stretch/>
        </p:blipFill>
        <p:spPr>
          <a:xfrm>
            <a:off x="7270197" y="4664077"/>
            <a:ext cx="1206702" cy="1195390"/>
          </a:xfrm>
          <a:prstGeom prst="rect">
            <a:avLst/>
          </a:prstGeom>
          <a:noFill/>
          <a:ln>
            <a:noFill/>
          </a:ln>
        </p:spPr>
      </p:pic>
      <p:pic>
        <p:nvPicPr>
          <p:cNvPr id="235" name="Google Shape;235;p6" descr="Hourglass, Clock, Timer, Sand, Time, Hour"/>
          <p:cNvPicPr preferRelativeResize="0"/>
          <p:nvPr/>
        </p:nvPicPr>
        <p:blipFill rotWithShape="1">
          <a:blip r:embed="rId5">
            <a:alphaModFix/>
          </a:blip>
          <a:srcRect/>
          <a:stretch/>
        </p:blipFill>
        <p:spPr>
          <a:xfrm>
            <a:off x="6191790" y="4268439"/>
            <a:ext cx="1003300" cy="182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7"/>
          <p:cNvGrpSpPr/>
          <p:nvPr/>
        </p:nvGrpSpPr>
        <p:grpSpPr>
          <a:xfrm>
            <a:off x="6736119" y="3188243"/>
            <a:ext cx="837327" cy="795987"/>
            <a:chOff x="6736119" y="3188243"/>
            <a:chExt cx="837327" cy="795987"/>
          </a:xfrm>
        </p:grpSpPr>
        <p:sp>
          <p:nvSpPr>
            <p:cNvPr id="242" name="Google Shape;242;p7"/>
            <p:cNvSpPr/>
            <p:nvPr/>
          </p:nvSpPr>
          <p:spPr>
            <a:xfrm rot="-5400000">
              <a:off x="6762778" y="3186807"/>
              <a:ext cx="770763" cy="824082"/>
            </a:xfrm>
            <a:prstGeom prst="ellipse">
              <a:avLst/>
            </a:prstGeom>
            <a:solidFill>
              <a:srgbClr val="76923C"/>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6759345" y="3188243"/>
              <a:ext cx="814100" cy="795987"/>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7"/>
          <p:cNvGrpSpPr/>
          <p:nvPr/>
        </p:nvGrpSpPr>
        <p:grpSpPr>
          <a:xfrm>
            <a:off x="668501" y="4633930"/>
            <a:ext cx="2333435" cy="1179090"/>
            <a:chOff x="668501" y="4633930"/>
            <a:chExt cx="2333435" cy="1179090"/>
          </a:xfrm>
        </p:grpSpPr>
        <p:grpSp>
          <p:nvGrpSpPr>
            <p:cNvPr id="245" name="Google Shape;245;p7"/>
            <p:cNvGrpSpPr/>
            <p:nvPr/>
          </p:nvGrpSpPr>
          <p:grpSpPr>
            <a:xfrm>
              <a:off x="668501" y="4633930"/>
              <a:ext cx="2300279" cy="1167705"/>
              <a:chOff x="618845" y="3952307"/>
              <a:chExt cx="2300279" cy="1167705"/>
            </a:xfrm>
          </p:grpSpPr>
          <p:sp>
            <p:nvSpPr>
              <p:cNvPr id="246" name="Google Shape;246;p7"/>
              <p:cNvSpPr/>
              <p:nvPr/>
            </p:nvSpPr>
            <p:spPr>
              <a:xfrm>
                <a:off x="618845" y="3952307"/>
                <a:ext cx="2300279" cy="1167705"/>
              </a:xfrm>
              <a:prstGeom prst="ellipse">
                <a:avLst/>
              </a:prstGeom>
              <a:solidFill>
                <a:srgbClr val="C2D59B"/>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7"/>
              <p:cNvGrpSpPr/>
              <p:nvPr/>
            </p:nvGrpSpPr>
            <p:grpSpPr>
              <a:xfrm>
                <a:off x="999919" y="4267887"/>
                <a:ext cx="1568483" cy="543378"/>
                <a:chOff x="1879974" y="1226977"/>
                <a:chExt cx="895000" cy="543378"/>
              </a:xfrm>
            </p:grpSpPr>
            <p:sp>
              <p:nvSpPr>
                <p:cNvPr id="248" name="Google Shape;248;p7"/>
                <p:cNvSpPr/>
                <p:nvPr/>
              </p:nvSpPr>
              <p:spPr>
                <a:xfrm>
                  <a:off x="1932674" y="1226977"/>
                  <a:ext cx="842300" cy="53414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txBox="1"/>
                <p:nvPr/>
              </p:nvSpPr>
              <p:spPr>
                <a:xfrm>
                  <a:off x="1879974" y="1236213"/>
                  <a:ext cx="842300" cy="534142"/>
                </a:xfrm>
                <a:prstGeom prst="rect">
                  <a:avLst/>
                </a:prstGeom>
                <a:noFill/>
                <a:ln>
                  <a:noFill/>
                </a:ln>
              </p:spPr>
              <p:txBody>
                <a:bodyPr spcFirstLastPara="1" wrap="square" lIns="0" tIns="20300" rIns="0" bIns="20300" anchor="ctr" anchorCtr="0">
                  <a:noAutofit/>
                </a:bodyPr>
                <a:lstStyle/>
                <a:p>
                  <a:pPr marL="0" marR="0" lvl="0" indent="0" algn="ctr" rtl="0">
                    <a:lnSpc>
                      <a:spcPct val="90000"/>
                    </a:lnSpc>
                    <a:spcBef>
                      <a:spcPts val="0"/>
                    </a:spcBef>
                    <a:spcAft>
                      <a:spcPts val="0"/>
                    </a:spcAft>
                    <a:buNone/>
                  </a:pPr>
                  <a:r>
                    <a:rPr lang="en-US" sz="1600">
                      <a:solidFill>
                        <a:schemeClr val="dk1"/>
                      </a:solidFill>
                      <a:latin typeface="Gill Sans"/>
                      <a:ea typeface="Gill Sans"/>
                      <a:cs typeface="Gill Sans"/>
                      <a:sym typeface="Gill Sans"/>
                    </a:rPr>
                    <a:t>Involve peers to help with transitions</a:t>
                  </a:r>
                  <a:endParaRPr sz="1600">
                    <a:solidFill>
                      <a:schemeClr val="dk1"/>
                    </a:solidFill>
                    <a:latin typeface="Gill Sans"/>
                    <a:ea typeface="Gill Sans"/>
                    <a:cs typeface="Gill Sans"/>
                    <a:sym typeface="Gill Sans"/>
                  </a:endParaRPr>
                </a:p>
              </p:txBody>
            </p:sp>
          </p:grpSp>
        </p:grpSp>
        <p:sp>
          <p:nvSpPr>
            <p:cNvPr id="250" name="Google Shape;250;p7"/>
            <p:cNvSpPr/>
            <p:nvPr/>
          </p:nvSpPr>
          <p:spPr>
            <a:xfrm>
              <a:off x="701657" y="4645315"/>
              <a:ext cx="2300279" cy="1167705"/>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7"/>
          <p:cNvGrpSpPr/>
          <p:nvPr/>
        </p:nvGrpSpPr>
        <p:grpSpPr>
          <a:xfrm>
            <a:off x="1024482" y="3856692"/>
            <a:ext cx="645531" cy="596890"/>
            <a:chOff x="1024482" y="3856692"/>
            <a:chExt cx="645531" cy="596890"/>
          </a:xfrm>
        </p:grpSpPr>
        <p:sp>
          <p:nvSpPr>
            <p:cNvPr id="252" name="Google Shape;252;p7"/>
            <p:cNvSpPr/>
            <p:nvPr/>
          </p:nvSpPr>
          <p:spPr>
            <a:xfrm>
              <a:off x="1038520" y="3862184"/>
              <a:ext cx="631493" cy="591398"/>
            </a:xfrm>
            <a:prstGeom prst="ellipse">
              <a:avLst/>
            </a:prstGeom>
            <a:solidFill>
              <a:srgbClr val="938953"/>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1024482" y="3856692"/>
              <a:ext cx="605415" cy="561363"/>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7"/>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Century Gothic"/>
              <a:buNone/>
            </a:pPr>
            <a:r>
              <a:rPr lang="en-US"/>
              <a:t>3. SUPPORT INDIVIDUAL STUDENTS</a:t>
            </a:r>
            <a:endParaRPr/>
          </a:p>
        </p:txBody>
      </p:sp>
      <p:sp>
        <p:nvSpPr>
          <p:cNvPr id="255" name="Google Shape;255;p7"/>
          <p:cNvSpPr txBox="1">
            <a:spLocks noGrp="1"/>
          </p:cNvSpPr>
          <p:nvPr>
            <p:ph type="body" idx="1"/>
          </p:nvPr>
        </p:nvSpPr>
        <p:spPr>
          <a:xfrm>
            <a:off x="587999" y="2016535"/>
            <a:ext cx="6336676" cy="3886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56"/>
              <a:buNone/>
            </a:pPr>
            <a:r>
              <a:rPr lang="en-US" b="1">
                <a:solidFill>
                  <a:srgbClr val="31859B"/>
                </a:solidFill>
              </a:rPr>
              <a:t>Children who may need additional support…</a:t>
            </a:r>
            <a:endParaRPr b="1">
              <a:solidFill>
                <a:srgbClr val="31859B"/>
              </a:solidFill>
            </a:endParaRPr>
          </a:p>
          <a:p>
            <a:pPr marL="306000" lvl="0" indent="-306000" algn="l" rtl="0">
              <a:spcBef>
                <a:spcPts val="920"/>
              </a:spcBef>
              <a:spcAft>
                <a:spcPts val="0"/>
              </a:spcAft>
              <a:buSzPts val="1472"/>
              <a:buFont typeface="Arial"/>
              <a:buChar char="•"/>
            </a:pPr>
            <a:r>
              <a:rPr lang="en-US" sz="1600">
                <a:solidFill>
                  <a:srgbClr val="953734"/>
                </a:solidFill>
              </a:rPr>
              <a:t>Those with IEPs (or in progress)</a:t>
            </a:r>
            <a:endParaRPr/>
          </a:p>
          <a:p>
            <a:pPr marL="306000" lvl="0" indent="-306000" algn="l" rtl="0">
              <a:spcBef>
                <a:spcPts val="320"/>
              </a:spcBef>
              <a:spcAft>
                <a:spcPts val="0"/>
              </a:spcAft>
              <a:buSzPts val="1472"/>
              <a:buFont typeface="Arial"/>
              <a:buChar char="•"/>
            </a:pPr>
            <a:r>
              <a:rPr lang="en-US" sz="1600">
                <a:solidFill>
                  <a:srgbClr val="953734"/>
                </a:solidFill>
              </a:rPr>
              <a:t>Those who tend to finish early (or late)</a:t>
            </a:r>
            <a:endParaRPr/>
          </a:p>
          <a:p>
            <a:pPr marL="306000" lvl="0" indent="-306000" algn="l" rtl="0">
              <a:spcBef>
                <a:spcPts val="320"/>
              </a:spcBef>
              <a:spcAft>
                <a:spcPts val="0"/>
              </a:spcAft>
              <a:buSzPts val="1472"/>
              <a:buFont typeface="Arial"/>
              <a:buChar char="•"/>
            </a:pPr>
            <a:r>
              <a:rPr lang="en-US" sz="1600">
                <a:solidFill>
                  <a:srgbClr val="953734"/>
                </a:solidFill>
              </a:rPr>
              <a:t>Those who have trouble understanding verbal instructions</a:t>
            </a:r>
            <a:endParaRPr/>
          </a:p>
          <a:p>
            <a:pPr marL="306000" lvl="0" indent="-200844" algn="l" rtl="0">
              <a:spcBef>
                <a:spcPts val="360"/>
              </a:spcBef>
              <a:spcAft>
                <a:spcPts val="0"/>
              </a:spcAft>
              <a:buSzPts val="1656"/>
              <a:buNone/>
            </a:pPr>
            <a:endParaRPr/>
          </a:p>
        </p:txBody>
      </p:sp>
      <p:grpSp>
        <p:nvGrpSpPr>
          <p:cNvPr id="256" name="Google Shape;256;p7"/>
          <p:cNvGrpSpPr/>
          <p:nvPr/>
        </p:nvGrpSpPr>
        <p:grpSpPr>
          <a:xfrm>
            <a:off x="4971047" y="5034146"/>
            <a:ext cx="3532231" cy="937181"/>
            <a:chOff x="4769305" y="5246178"/>
            <a:chExt cx="3532231" cy="937181"/>
          </a:xfrm>
        </p:grpSpPr>
        <p:sp>
          <p:nvSpPr>
            <p:cNvPr id="257" name="Google Shape;257;p7"/>
            <p:cNvSpPr/>
            <p:nvPr/>
          </p:nvSpPr>
          <p:spPr>
            <a:xfrm>
              <a:off x="5156957" y="5537028"/>
              <a:ext cx="314457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cap="none">
                  <a:solidFill>
                    <a:srgbClr val="953734"/>
                  </a:solidFill>
                  <a:latin typeface="Gill Sans"/>
                  <a:ea typeface="Gill Sans"/>
                  <a:cs typeface="Gill Sans"/>
                  <a:sym typeface="Gill Sans"/>
                </a:rPr>
                <a:t>Which strategies have</a:t>
              </a:r>
              <a:endParaRPr/>
            </a:p>
            <a:p>
              <a:pPr marL="0" marR="0" lvl="0" indent="0" algn="ctr" rtl="0">
                <a:spcBef>
                  <a:spcPts val="0"/>
                </a:spcBef>
                <a:spcAft>
                  <a:spcPts val="0"/>
                </a:spcAft>
                <a:buNone/>
              </a:pPr>
              <a:r>
                <a:rPr lang="en-US" sz="1800" b="0" cap="none">
                  <a:solidFill>
                    <a:srgbClr val="953734"/>
                  </a:solidFill>
                  <a:latin typeface="Gill Sans"/>
                  <a:ea typeface="Gill Sans"/>
                  <a:cs typeface="Gill Sans"/>
                  <a:sym typeface="Gill Sans"/>
                </a:rPr>
                <a:t>worked well in your classroom?</a:t>
              </a:r>
              <a:endParaRPr sz="1800" b="0" cap="none">
                <a:solidFill>
                  <a:srgbClr val="953734"/>
                </a:solidFill>
                <a:latin typeface="Gill Sans"/>
                <a:ea typeface="Gill Sans"/>
                <a:cs typeface="Gill Sans"/>
                <a:sym typeface="Gill Sans"/>
              </a:endParaRPr>
            </a:p>
          </p:txBody>
        </p:sp>
        <p:pic>
          <p:nvPicPr>
            <p:cNvPr id="258" name="Google Shape;258;p7"/>
            <p:cNvPicPr preferRelativeResize="0"/>
            <p:nvPr/>
          </p:nvPicPr>
          <p:blipFill rotWithShape="1">
            <a:blip r:embed="rId3">
              <a:alphaModFix/>
            </a:blip>
            <a:srcRect/>
            <a:stretch/>
          </p:blipFill>
          <p:spPr>
            <a:xfrm rot="558274">
              <a:off x="4828652" y="5304224"/>
              <a:ext cx="502556" cy="775014"/>
            </a:xfrm>
            <a:prstGeom prst="rect">
              <a:avLst/>
            </a:prstGeom>
            <a:noFill/>
            <a:ln>
              <a:noFill/>
            </a:ln>
          </p:spPr>
        </p:pic>
        <p:sp>
          <p:nvSpPr>
            <p:cNvPr id="259" name="Google Shape;259;p7"/>
            <p:cNvSpPr/>
            <p:nvPr/>
          </p:nvSpPr>
          <p:spPr>
            <a:xfrm>
              <a:off x="5390554" y="5246178"/>
              <a:ext cx="263565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cap="none">
                  <a:solidFill>
                    <a:schemeClr val="dk1"/>
                  </a:solidFill>
                  <a:latin typeface="Caveat"/>
                  <a:ea typeface="Caveat"/>
                  <a:cs typeface="Caveat"/>
                  <a:sym typeface="Caveat"/>
                </a:rPr>
                <a:t>DISCUSSION POINT:</a:t>
              </a:r>
              <a:endParaRPr sz="1800" b="1" cap="none">
                <a:solidFill>
                  <a:schemeClr val="dk1"/>
                </a:solidFill>
                <a:latin typeface="Caveat"/>
                <a:ea typeface="Caveat"/>
                <a:cs typeface="Caveat"/>
                <a:sym typeface="Caveat"/>
              </a:endParaRPr>
            </a:p>
          </p:txBody>
        </p:sp>
      </p:grpSp>
      <p:sp>
        <p:nvSpPr>
          <p:cNvPr id="260" name="Google Shape;260;p7"/>
          <p:cNvSpPr/>
          <p:nvPr/>
        </p:nvSpPr>
        <p:spPr>
          <a:xfrm>
            <a:off x="2091456" y="4035758"/>
            <a:ext cx="890730" cy="824082"/>
          </a:xfrm>
          <a:prstGeom prst="ellipse">
            <a:avLst/>
          </a:prstGeom>
          <a:solidFill>
            <a:srgbClr val="92CCDC"/>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7"/>
          <p:cNvGrpSpPr/>
          <p:nvPr/>
        </p:nvGrpSpPr>
        <p:grpSpPr>
          <a:xfrm>
            <a:off x="4053246" y="3515076"/>
            <a:ext cx="2394187" cy="1216916"/>
            <a:chOff x="4053246" y="3515076"/>
            <a:chExt cx="2394187" cy="1216916"/>
          </a:xfrm>
        </p:grpSpPr>
        <p:grpSp>
          <p:nvGrpSpPr>
            <p:cNvPr id="262" name="Google Shape;262;p7"/>
            <p:cNvGrpSpPr/>
            <p:nvPr/>
          </p:nvGrpSpPr>
          <p:grpSpPr>
            <a:xfrm>
              <a:off x="4053246" y="3515528"/>
              <a:ext cx="2361031" cy="1216464"/>
              <a:chOff x="4279070" y="3601479"/>
              <a:chExt cx="2361031" cy="1216464"/>
            </a:xfrm>
          </p:grpSpPr>
          <p:sp>
            <p:nvSpPr>
              <p:cNvPr id="263" name="Google Shape;263;p7"/>
              <p:cNvSpPr/>
              <p:nvPr/>
            </p:nvSpPr>
            <p:spPr>
              <a:xfrm>
                <a:off x="4279070" y="3601479"/>
                <a:ext cx="2361031" cy="1216464"/>
              </a:xfrm>
              <a:prstGeom prst="ellipse">
                <a:avLst/>
              </a:prstGeom>
              <a:solidFill>
                <a:srgbClr val="F8D68F"/>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7"/>
              <p:cNvGrpSpPr/>
              <p:nvPr/>
            </p:nvGrpSpPr>
            <p:grpSpPr>
              <a:xfrm>
                <a:off x="4639154" y="3952307"/>
                <a:ext cx="1641078" cy="534142"/>
                <a:chOff x="3855228" y="1770048"/>
                <a:chExt cx="935376" cy="534142"/>
              </a:xfrm>
            </p:grpSpPr>
            <p:sp>
              <p:nvSpPr>
                <p:cNvPr id="265" name="Google Shape;265;p7"/>
                <p:cNvSpPr/>
                <p:nvPr/>
              </p:nvSpPr>
              <p:spPr>
                <a:xfrm>
                  <a:off x="3855228" y="1770048"/>
                  <a:ext cx="935376" cy="53414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txBox="1"/>
                <p:nvPr/>
              </p:nvSpPr>
              <p:spPr>
                <a:xfrm>
                  <a:off x="3855228" y="1770048"/>
                  <a:ext cx="935376" cy="534142"/>
                </a:xfrm>
                <a:prstGeom prst="rect">
                  <a:avLst/>
                </a:prstGeom>
                <a:noFill/>
                <a:ln>
                  <a:noFill/>
                </a:ln>
              </p:spPr>
              <p:txBody>
                <a:bodyPr spcFirstLastPara="1" wrap="square" lIns="0" tIns="20300" rIns="0" bIns="20300" anchor="ctr" anchorCtr="0">
                  <a:noAutofit/>
                </a:bodyPr>
                <a:lstStyle/>
                <a:p>
                  <a:pPr marL="0" marR="0" lvl="0" indent="0" algn="ctr" rtl="0">
                    <a:lnSpc>
                      <a:spcPct val="90000"/>
                    </a:lnSpc>
                    <a:spcBef>
                      <a:spcPts val="0"/>
                    </a:spcBef>
                    <a:spcAft>
                      <a:spcPts val="0"/>
                    </a:spcAft>
                    <a:buNone/>
                  </a:pPr>
                  <a:r>
                    <a:rPr lang="en-US" sz="1600">
                      <a:solidFill>
                        <a:schemeClr val="dk1"/>
                      </a:solidFill>
                      <a:latin typeface="Gill Sans"/>
                      <a:ea typeface="Gill Sans"/>
                      <a:cs typeface="Gill Sans"/>
                      <a:sym typeface="Gill Sans"/>
                    </a:rPr>
                    <a:t>Translate cues into native language or sign language</a:t>
                  </a:r>
                  <a:endParaRPr sz="1600">
                    <a:solidFill>
                      <a:schemeClr val="dk1"/>
                    </a:solidFill>
                    <a:latin typeface="Gill Sans"/>
                    <a:ea typeface="Gill Sans"/>
                    <a:cs typeface="Gill Sans"/>
                    <a:sym typeface="Gill Sans"/>
                  </a:endParaRPr>
                </a:p>
              </p:txBody>
            </p:sp>
          </p:grpSp>
        </p:grpSp>
        <p:sp>
          <p:nvSpPr>
            <p:cNvPr id="267" name="Google Shape;267;p7"/>
            <p:cNvSpPr/>
            <p:nvPr/>
          </p:nvSpPr>
          <p:spPr>
            <a:xfrm>
              <a:off x="4068262" y="3515076"/>
              <a:ext cx="2379171" cy="1208932"/>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7"/>
          <p:cNvGrpSpPr/>
          <p:nvPr/>
        </p:nvGrpSpPr>
        <p:grpSpPr>
          <a:xfrm>
            <a:off x="6112246" y="3870583"/>
            <a:ext cx="2458698" cy="995488"/>
            <a:chOff x="6112246" y="3870583"/>
            <a:chExt cx="2458698" cy="995488"/>
          </a:xfrm>
        </p:grpSpPr>
        <p:grpSp>
          <p:nvGrpSpPr>
            <p:cNvPr id="269" name="Google Shape;269;p7"/>
            <p:cNvGrpSpPr/>
            <p:nvPr/>
          </p:nvGrpSpPr>
          <p:grpSpPr>
            <a:xfrm>
              <a:off x="6112246" y="3881433"/>
              <a:ext cx="2458698" cy="984638"/>
              <a:chOff x="6428302" y="3641794"/>
              <a:chExt cx="2532332" cy="1323760"/>
            </a:xfrm>
          </p:grpSpPr>
          <p:sp>
            <p:nvSpPr>
              <p:cNvPr id="270" name="Google Shape;270;p7"/>
              <p:cNvSpPr/>
              <p:nvPr/>
            </p:nvSpPr>
            <p:spPr>
              <a:xfrm>
                <a:off x="6428302" y="3641794"/>
                <a:ext cx="2532332" cy="1323760"/>
              </a:xfrm>
              <a:prstGeom prst="ellipse">
                <a:avLst/>
              </a:prstGeom>
              <a:solidFill>
                <a:srgbClr val="8CB3E3"/>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7"/>
              <p:cNvGrpSpPr/>
              <p:nvPr/>
            </p:nvGrpSpPr>
            <p:grpSpPr>
              <a:xfrm>
                <a:off x="6728210" y="4055637"/>
                <a:ext cx="1902885" cy="496074"/>
                <a:chOff x="5190368" y="1895526"/>
                <a:chExt cx="1115936" cy="496074"/>
              </a:xfrm>
            </p:grpSpPr>
            <p:sp>
              <p:nvSpPr>
                <p:cNvPr id="272" name="Google Shape;272;p7"/>
                <p:cNvSpPr/>
                <p:nvPr/>
              </p:nvSpPr>
              <p:spPr>
                <a:xfrm>
                  <a:off x="5190368" y="1895526"/>
                  <a:ext cx="1098558" cy="4960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txBox="1"/>
                <p:nvPr/>
              </p:nvSpPr>
              <p:spPr>
                <a:xfrm>
                  <a:off x="5207746" y="1895526"/>
                  <a:ext cx="1098558" cy="496074"/>
                </a:xfrm>
                <a:prstGeom prst="rect">
                  <a:avLst/>
                </a:prstGeom>
                <a:noFill/>
                <a:ln>
                  <a:noFill/>
                </a:ln>
              </p:spPr>
              <p:txBody>
                <a:bodyPr spcFirstLastPara="1" wrap="square" lIns="0" tIns="20300" rIns="0" bIns="20300" anchor="ctr" anchorCtr="0">
                  <a:noAutofit/>
                </a:bodyPr>
                <a:lstStyle/>
                <a:p>
                  <a:pPr marL="0" marR="0" lvl="0" indent="0" algn="ctr" rtl="0">
                    <a:lnSpc>
                      <a:spcPct val="90000"/>
                    </a:lnSpc>
                    <a:spcBef>
                      <a:spcPts val="0"/>
                    </a:spcBef>
                    <a:spcAft>
                      <a:spcPts val="0"/>
                    </a:spcAft>
                    <a:buNone/>
                  </a:pPr>
                  <a:r>
                    <a:rPr lang="en-US" sz="1600">
                      <a:solidFill>
                        <a:schemeClr val="dk1"/>
                      </a:solidFill>
                      <a:latin typeface="Gill Sans"/>
                      <a:ea typeface="Gill Sans"/>
                      <a:cs typeface="Gill Sans"/>
                      <a:sym typeface="Gill Sans"/>
                    </a:rPr>
                    <a:t>Ask paraprofessional to help support individual child needs</a:t>
                  </a:r>
                  <a:endParaRPr sz="1600">
                    <a:solidFill>
                      <a:schemeClr val="dk1"/>
                    </a:solidFill>
                    <a:latin typeface="Gill Sans"/>
                    <a:ea typeface="Gill Sans"/>
                    <a:cs typeface="Gill Sans"/>
                    <a:sym typeface="Gill Sans"/>
                  </a:endParaRPr>
                </a:p>
              </p:txBody>
            </p:sp>
          </p:grpSp>
        </p:grpSp>
        <p:sp>
          <p:nvSpPr>
            <p:cNvPr id="274" name="Google Shape;274;p7"/>
            <p:cNvSpPr/>
            <p:nvPr/>
          </p:nvSpPr>
          <p:spPr>
            <a:xfrm>
              <a:off x="6155084" y="3870583"/>
              <a:ext cx="2415860" cy="950063"/>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7"/>
          <p:cNvSpPr/>
          <p:nvPr/>
        </p:nvSpPr>
        <p:spPr>
          <a:xfrm>
            <a:off x="2107290" y="4015245"/>
            <a:ext cx="851309" cy="841590"/>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7"/>
          <p:cNvGrpSpPr/>
          <p:nvPr/>
        </p:nvGrpSpPr>
        <p:grpSpPr>
          <a:xfrm>
            <a:off x="5817262" y="3225937"/>
            <a:ext cx="660445" cy="649965"/>
            <a:chOff x="5817262" y="3225937"/>
            <a:chExt cx="660445" cy="649965"/>
          </a:xfrm>
        </p:grpSpPr>
        <p:sp>
          <p:nvSpPr>
            <p:cNvPr id="277" name="Google Shape;277;p7"/>
            <p:cNvSpPr/>
            <p:nvPr/>
          </p:nvSpPr>
          <p:spPr>
            <a:xfrm rot="-5400000">
              <a:off x="5839338" y="3219061"/>
              <a:ext cx="631493" cy="645246"/>
            </a:xfrm>
            <a:prstGeom prst="ellipse">
              <a:avLst/>
            </a:prstGeom>
            <a:solidFill>
              <a:srgbClr val="17365D"/>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5817262" y="3236578"/>
              <a:ext cx="641587" cy="639325"/>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7"/>
          <p:cNvGrpSpPr/>
          <p:nvPr/>
        </p:nvGrpSpPr>
        <p:grpSpPr>
          <a:xfrm>
            <a:off x="1466561" y="4098032"/>
            <a:ext cx="385236" cy="375915"/>
            <a:chOff x="1466561" y="4098032"/>
            <a:chExt cx="385236" cy="375915"/>
          </a:xfrm>
        </p:grpSpPr>
        <p:sp>
          <p:nvSpPr>
            <p:cNvPr id="280" name="Google Shape;280;p7"/>
            <p:cNvSpPr/>
            <p:nvPr/>
          </p:nvSpPr>
          <p:spPr>
            <a:xfrm>
              <a:off x="1466561" y="4113788"/>
              <a:ext cx="385236" cy="360159"/>
            </a:xfrm>
            <a:prstGeom prst="ellipse">
              <a:avLst/>
            </a:prstGeom>
            <a:solidFill>
              <a:srgbClr val="F6D180"/>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1490766" y="4098032"/>
              <a:ext cx="361031" cy="344165"/>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7"/>
          <p:cNvGrpSpPr/>
          <p:nvPr/>
        </p:nvGrpSpPr>
        <p:grpSpPr>
          <a:xfrm>
            <a:off x="6585877" y="3131421"/>
            <a:ext cx="361031" cy="344165"/>
            <a:chOff x="6585877" y="3131421"/>
            <a:chExt cx="361031" cy="344165"/>
          </a:xfrm>
        </p:grpSpPr>
        <p:sp>
          <p:nvSpPr>
            <p:cNvPr id="283" name="Google Shape;283;p7"/>
            <p:cNvSpPr/>
            <p:nvPr/>
          </p:nvSpPr>
          <p:spPr>
            <a:xfrm rot="-5400000">
              <a:off x="6594113" y="3139571"/>
              <a:ext cx="330712" cy="341318"/>
            </a:xfrm>
            <a:prstGeom prst="ellipse">
              <a:avLst/>
            </a:prstGeom>
            <a:solidFill>
              <a:schemeClr val="accent2"/>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6585877" y="3131421"/>
              <a:ext cx="361031" cy="344165"/>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7"/>
          <p:cNvGrpSpPr/>
          <p:nvPr/>
        </p:nvGrpSpPr>
        <p:grpSpPr>
          <a:xfrm>
            <a:off x="2836798" y="3804520"/>
            <a:ext cx="1665978" cy="1907737"/>
            <a:chOff x="2836798" y="3804520"/>
            <a:chExt cx="1665978" cy="1907737"/>
          </a:xfrm>
        </p:grpSpPr>
        <p:grpSp>
          <p:nvGrpSpPr>
            <p:cNvPr id="286" name="Google Shape;286;p7"/>
            <p:cNvGrpSpPr/>
            <p:nvPr/>
          </p:nvGrpSpPr>
          <p:grpSpPr>
            <a:xfrm>
              <a:off x="2836798" y="3804520"/>
              <a:ext cx="1659838" cy="1907284"/>
              <a:chOff x="2682741" y="2990149"/>
              <a:chExt cx="1659838" cy="1907284"/>
            </a:xfrm>
          </p:grpSpPr>
          <p:sp>
            <p:nvSpPr>
              <p:cNvPr id="287" name="Google Shape;287;p7"/>
              <p:cNvSpPr/>
              <p:nvPr/>
            </p:nvSpPr>
            <p:spPr>
              <a:xfrm rot="-5400000">
                <a:off x="2554509" y="3118382"/>
                <a:ext cx="1907284" cy="1650818"/>
              </a:xfrm>
              <a:prstGeom prst="ellipse">
                <a:avLst/>
              </a:prstGeom>
              <a:solidFill>
                <a:srgbClr val="E5B8B7"/>
              </a:solidFill>
              <a:ln w="22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7"/>
              <p:cNvGrpSpPr/>
              <p:nvPr/>
            </p:nvGrpSpPr>
            <p:grpSpPr>
              <a:xfrm>
                <a:off x="2682741" y="3727785"/>
                <a:ext cx="1659838" cy="598890"/>
                <a:chOff x="2389267" y="1830180"/>
                <a:chExt cx="1213731" cy="598890"/>
              </a:xfrm>
            </p:grpSpPr>
            <p:sp>
              <p:nvSpPr>
                <p:cNvPr id="289" name="Google Shape;289;p7"/>
                <p:cNvSpPr/>
                <p:nvPr/>
              </p:nvSpPr>
              <p:spPr>
                <a:xfrm>
                  <a:off x="2389267" y="1883716"/>
                  <a:ext cx="1207137" cy="5453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txBox="1"/>
                <p:nvPr/>
              </p:nvSpPr>
              <p:spPr>
                <a:xfrm>
                  <a:off x="2395861" y="1830180"/>
                  <a:ext cx="1207137" cy="545354"/>
                </a:xfrm>
                <a:prstGeom prst="rect">
                  <a:avLst/>
                </a:prstGeom>
                <a:noFill/>
                <a:ln>
                  <a:noFill/>
                </a:ln>
              </p:spPr>
              <p:txBody>
                <a:bodyPr spcFirstLastPara="1" wrap="square" lIns="0" tIns="20300" rIns="0" bIns="20300" anchor="ctr" anchorCtr="0">
                  <a:noAutofit/>
                </a:bodyPr>
                <a:lstStyle/>
                <a:p>
                  <a:pPr marL="0" marR="0" lvl="0" indent="0" algn="ctr" rtl="0">
                    <a:lnSpc>
                      <a:spcPct val="90000"/>
                    </a:lnSpc>
                    <a:spcBef>
                      <a:spcPts val="0"/>
                    </a:spcBef>
                    <a:spcAft>
                      <a:spcPts val="0"/>
                    </a:spcAft>
                    <a:buNone/>
                  </a:pPr>
                  <a:r>
                    <a:rPr lang="en-US" sz="1600">
                      <a:solidFill>
                        <a:schemeClr val="dk1"/>
                      </a:solidFill>
                      <a:latin typeface="Gill Sans"/>
                      <a:ea typeface="Gill Sans"/>
                      <a:cs typeface="Gill Sans"/>
                      <a:sym typeface="Gill Sans"/>
                    </a:rPr>
                    <a:t>Use visuals so students know what to expect</a:t>
                  </a:r>
                  <a:endParaRPr sz="1600">
                    <a:solidFill>
                      <a:schemeClr val="dk1"/>
                    </a:solidFill>
                    <a:latin typeface="Gill Sans"/>
                    <a:ea typeface="Gill Sans"/>
                    <a:cs typeface="Gill Sans"/>
                    <a:sym typeface="Gill Sans"/>
                  </a:endParaRPr>
                </a:p>
              </p:txBody>
            </p:sp>
          </p:grpSp>
        </p:grpSp>
        <p:sp>
          <p:nvSpPr>
            <p:cNvPr id="291" name="Google Shape;291;p7"/>
            <p:cNvSpPr/>
            <p:nvPr/>
          </p:nvSpPr>
          <p:spPr>
            <a:xfrm>
              <a:off x="2857717" y="3813755"/>
              <a:ext cx="1645059" cy="1898502"/>
            </a:xfrm>
            <a:prstGeom prst="ellipse">
              <a:avLst/>
            </a:prstGeom>
            <a:noFill/>
            <a:ln w="22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8"/>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Century Gothic"/>
              <a:buNone/>
            </a:pPr>
            <a:r>
              <a:rPr lang="en-US"/>
              <a:t>4. INCORPORATE LEARNING ACTIVITIES</a:t>
            </a:r>
            <a:endParaRPr/>
          </a:p>
        </p:txBody>
      </p:sp>
      <p:sp>
        <p:nvSpPr>
          <p:cNvPr id="298" name="Google Shape;298;p8"/>
          <p:cNvSpPr txBox="1">
            <a:spLocks noGrp="1"/>
          </p:cNvSpPr>
          <p:nvPr>
            <p:ph type="body" idx="1"/>
          </p:nvPr>
        </p:nvSpPr>
        <p:spPr>
          <a:xfrm>
            <a:off x="581193" y="2085127"/>
            <a:ext cx="4554830" cy="3886200"/>
          </a:xfrm>
          <a:prstGeom prst="rect">
            <a:avLst/>
          </a:prstGeom>
          <a:noFill/>
          <a:ln>
            <a:noFill/>
          </a:ln>
        </p:spPr>
        <p:txBody>
          <a:bodyPr spcFirstLastPara="1" wrap="square" lIns="91425" tIns="45700" rIns="91425" bIns="45700" anchor="t" anchorCtr="0">
            <a:normAutofit/>
          </a:bodyPr>
          <a:lstStyle/>
          <a:p>
            <a:pPr marL="306000" lvl="0" indent="-306000" algn="l" rtl="0">
              <a:spcBef>
                <a:spcPts val="0"/>
              </a:spcBef>
              <a:spcAft>
                <a:spcPts val="0"/>
              </a:spcAft>
              <a:buSzPts val="1656"/>
              <a:buChar char="◼"/>
            </a:pPr>
            <a:r>
              <a:rPr lang="en-US"/>
              <a:t>Songs &amp; Fingerplays</a:t>
            </a:r>
            <a:endParaRPr/>
          </a:p>
          <a:p>
            <a:pPr marL="630000" lvl="1" indent="-306000" algn="l" rtl="0">
              <a:spcBef>
                <a:spcPts val="920"/>
              </a:spcBef>
              <a:spcAft>
                <a:spcPts val="0"/>
              </a:spcAft>
              <a:buSzPts val="1472"/>
              <a:buChar char="◼"/>
            </a:pPr>
            <a:r>
              <a:rPr lang="en-US"/>
              <a:t>Try choosing one with Math or Literacy content</a:t>
            </a:r>
            <a:endParaRPr/>
          </a:p>
          <a:p>
            <a:pPr marL="306000" lvl="0" indent="-306000" algn="l" rtl="0">
              <a:spcBef>
                <a:spcPts val="960"/>
              </a:spcBef>
              <a:spcAft>
                <a:spcPts val="0"/>
              </a:spcAft>
              <a:buSzPts val="1656"/>
              <a:buChar char="◼"/>
            </a:pPr>
            <a:r>
              <a:rPr lang="en-US"/>
              <a:t>“Move like a…” (e.g., snake, kangaroo, mime)</a:t>
            </a:r>
            <a:endParaRPr/>
          </a:p>
          <a:p>
            <a:pPr marL="306000" lvl="0" indent="-306000" algn="l" rtl="0">
              <a:spcBef>
                <a:spcPts val="960"/>
              </a:spcBef>
              <a:spcAft>
                <a:spcPts val="0"/>
              </a:spcAft>
              <a:buSzPts val="1656"/>
              <a:buChar char="◼"/>
            </a:pPr>
            <a:r>
              <a:rPr lang="en-US"/>
              <a:t>Find shapes, colors, or numbers while walking down the hallway</a:t>
            </a:r>
            <a:endParaRPr/>
          </a:p>
          <a:p>
            <a:pPr marL="306000" lvl="0" indent="-306000" algn="l" rtl="0">
              <a:spcBef>
                <a:spcPts val="960"/>
              </a:spcBef>
              <a:spcAft>
                <a:spcPts val="0"/>
              </a:spcAft>
              <a:buSzPts val="1656"/>
              <a:buChar char="◼"/>
            </a:pPr>
            <a:r>
              <a:rPr lang="en-US"/>
              <a:t>Use Creative Curriculum Mighty Minutes</a:t>
            </a:r>
            <a:r>
              <a:rPr lang="en-US" baseline="30000"/>
              <a:t>® </a:t>
            </a:r>
            <a:endParaRPr baseline="30000"/>
          </a:p>
          <a:p>
            <a:pPr marL="0" lvl="0" indent="0" algn="l" rtl="0">
              <a:spcBef>
                <a:spcPts val="960"/>
              </a:spcBef>
              <a:spcAft>
                <a:spcPts val="0"/>
              </a:spcAft>
              <a:buSzPts val="1656"/>
              <a:buNone/>
            </a:pPr>
            <a:endParaRPr baseline="30000"/>
          </a:p>
        </p:txBody>
      </p:sp>
      <p:grpSp>
        <p:nvGrpSpPr>
          <p:cNvPr id="299" name="Google Shape;299;p8"/>
          <p:cNvGrpSpPr/>
          <p:nvPr/>
        </p:nvGrpSpPr>
        <p:grpSpPr>
          <a:xfrm>
            <a:off x="5615158" y="5108202"/>
            <a:ext cx="2942480" cy="787310"/>
            <a:chOff x="5070426" y="5357010"/>
            <a:chExt cx="2942480" cy="787310"/>
          </a:xfrm>
        </p:grpSpPr>
        <p:sp>
          <p:nvSpPr>
            <p:cNvPr id="300" name="Google Shape;300;p8"/>
            <p:cNvSpPr/>
            <p:nvPr/>
          </p:nvSpPr>
          <p:spPr>
            <a:xfrm>
              <a:off x="5343696" y="5559545"/>
              <a:ext cx="2669209"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cap="none">
                  <a:solidFill>
                    <a:srgbClr val="953734"/>
                  </a:solidFill>
                  <a:latin typeface="Gill Sans"/>
                  <a:ea typeface="Gill Sans"/>
                  <a:cs typeface="Gill Sans"/>
                  <a:sym typeface="Gill Sans"/>
                </a:rPr>
                <a:t>What is your favorite transition song or activity?</a:t>
              </a:r>
              <a:endParaRPr sz="1600" b="0" cap="none">
                <a:solidFill>
                  <a:srgbClr val="953734"/>
                </a:solidFill>
                <a:latin typeface="Gill Sans"/>
                <a:ea typeface="Gill Sans"/>
                <a:cs typeface="Gill Sans"/>
                <a:sym typeface="Gill Sans"/>
              </a:endParaRPr>
            </a:p>
          </p:txBody>
        </p:sp>
        <p:pic>
          <p:nvPicPr>
            <p:cNvPr id="301" name="Google Shape;301;p8"/>
            <p:cNvPicPr preferRelativeResize="0"/>
            <p:nvPr/>
          </p:nvPicPr>
          <p:blipFill rotWithShape="1">
            <a:blip r:embed="rId3">
              <a:alphaModFix/>
            </a:blip>
            <a:srcRect/>
            <a:stretch/>
          </p:blipFill>
          <p:spPr>
            <a:xfrm rot="558274">
              <a:off x="5113904" y="5411671"/>
              <a:ext cx="368179" cy="567786"/>
            </a:xfrm>
            <a:prstGeom prst="rect">
              <a:avLst/>
            </a:prstGeom>
            <a:noFill/>
            <a:ln>
              <a:noFill/>
            </a:ln>
          </p:spPr>
        </p:pic>
        <p:sp>
          <p:nvSpPr>
            <p:cNvPr id="302" name="Google Shape;302;p8"/>
            <p:cNvSpPr/>
            <p:nvPr/>
          </p:nvSpPr>
          <p:spPr>
            <a:xfrm>
              <a:off x="5528412" y="5357010"/>
              <a:ext cx="235994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cap="none">
                  <a:solidFill>
                    <a:schemeClr val="dk1"/>
                  </a:solidFill>
                  <a:latin typeface="Caveat"/>
                  <a:ea typeface="Caveat"/>
                  <a:cs typeface="Caveat"/>
                  <a:sym typeface="Caveat"/>
                </a:rPr>
                <a:t>DISCUSSION POINT:</a:t>
              </a:r>
              <a:endParaRPr sz="1600" b="1" cap="none">
                <a:solidFill>
                  <a:schemeClr val="dk1"/>
                </a:solidFill>
                <a:latin typeface="Caveat"/>
                <a:ea typeface="Caveat"/>
                <a:cs typeface="Caveat"/>
                <a:sym typeface="Caveat"/>
              </a:endParaRPr>
            </a:p>
          </p:txBody>
        </p:sp>
      </p:grpSp>
      <p:sp>
        <p:nvSpPr>
          <p:cNvPr id="303" name="Google Shape;303;p8"/>
          <p:cNvSpPr/>
          <p:nvPr/>
        </p:nvSpPr>
        <p:spPr>
          <a:xfrm>
            <a:off x="578343" y="5123590"/>
            <a:ext cx="4572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859B"/>
                </a:solidFill>
                <a:latin typeface="Gill Sans"/>
                <a:ea typeface="Gill Sans"/>
                <a:cs typeface="Gill Sans"/>
                <a:sym typeface="Gill Sans"/>
              </a:rPr>
              <a:t>Plan to begin the next activity as soon as a few students are ready!</a:t>
            </a:r>
            <a:endParaRPr/>
          </a:p>
        </p:txBody>
      </p:sp>
      <p:pic>
        <p:nvPicPr>
          <p:cNvPr id="304" name="Google Shape;304;p8" descr="Silhouette, Musical, Note, Clef, Bass, Treble, Music"/>
          <p:cNvPicPr preferRelativeResize="0"/>
          <p:nvPr/>
        </p:nvPicPr>
        <p:blipFill rotWithShape="1">
          <a:blip r:embed="rId4">
            <a:alphaModFix/>
          </a:blip>
          <a:srcRect/>
          <a:stretch/>
        </p:blipFill>
        <p:spPr>
          <a:xfrm rot="673421">
            <a:off x="4810591" y="2125334"/>
            <a:ext cx="3486374" cy="2139036"/>
          </a:xfrm>
          <a:prstGeom prst="rect">
            <a:avLst/>
          </a:prstGeom>
          <a:noFill/>
          <a:ln>
            <a:noFill/>
          </a:ln>
        </p:spPr>
      </p:pic>
      <p:pic>
        <p:nvPicPr>
          <p:cNvPr id="305" name="Google Shape;305;p8" descr="https://png2.kisspng.com/sh/b342fbb75451c6edde01aadb287ddae5/L0KzQYm3UsE3N6hAfZH0aYP2gLBuTfNpcZ1pRdVqcoTyf7A0kv96aZ15kZ9vcnXoPbrzjQV0fKNmjNt4bj3qgrF8kL1wbl5ogNt1ZILofn68gcg4OGU3Uao7MXS3R3A9VsY4PGk7SaMAMUi6SYiBVsU2O2QziNDw/kisspng-child-cartoon-royalty-free-illustration-group-of-children-5a870429821d47.666748611518797865533.png"/>
          <p:cNvPicPr preferRelativeResize="0"/>
          <p:nvPr/>
        </p:nvPicPr>
        <p:blipFill rotWithShape="1">
          <a:blip r:embed="rId5">
            <a:alphaModFix/>
          </a:blip>
          <a:srcRect/>
          <a:stretch/>
        </p:blipFill>
        <p:spPr>
          <a:xfrm>
            <a:off x="5685934" y="2286647"/>
            <a:ext cx="2785863" cy="27858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p9"/>
          <p:cNvGrpSpPr/>
          <p:nvPr/>
        </p:nvGrpSpPr>
        <p:grpSpPr>
          <a:xfrm>
            <a:off x="6534118" y="1040733"/>
            <a:ext cx="1907728" cy="2120549"/>
            <a:chOff x="6534118" y="1040733"/>
            <a:chExt cx="1907728" cy="2120549"/>
          </a:xfrm>
        </p:grpSpPr>
        <p:sp>
          <p:nvSpPr>
            <p:cNvPr id="312" name="Google Shape;312;p9"/>
            <p:cNvSpPr/>
            <p:nvPr/>
          </p:nvSpPr>
          <p:spPr>
            <a:xfrm>
              <a:off x="6534118" y="1073758"/>
              <a:ext cx="1880420" cy="2087524"/>
            </a:xfrm>
            <a:prstGeom prst="wedgeRoundRectCallout">
              <a:avLst>
                <a:gd name="adj1" fmla="val 42119"/>
                <a:gd name="adj2" fmla="val 64737"/>
                <a:gd name="adj3" fmla="val 16667"/>
              </a:avLst>
            </a:prstGeom>
            <a:solidFill>
              <a:srgbClr val="D6E3BC">
                <a:alpha val="97647"/>
              </a:srgbClr>
            </a:solidFill>
            <a:ln w="22225" cap="rnd"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a:solidFill>
                    <a:srgbClr val="000000"/>
                  </a:solidFill>
                  <a:latin typeface="Gill Sans"/>
                  <a:ea typeface="Gill Sans"/>
                  <a:cs typeface="Gill Sans"/>
                  <a:sym typeface="Gill Sans"/>
                </a:rPr>
                <a:t>I love how Jimmy came straight to the rug and showed me he was ready to learn. </a:t>
              </a:r>
              <a:endParaRPr sz="1600">
                <a:solidFill>
                  <a:srgbClr val="000000"/>
                </a:solidFill>
                <a:latin typeface="Gill Sans"/>
                <a:ea typeface="Gill Sans"/>
                <a:cs typeface="Gill Sans"/>
                <a:sym typeface="Gill Sans"/>
              </a:endParaRPr>
            </a:p>
          </p:txBody>
        </p:sp>
        <p:sp>
          <p:nvSpPr>
            <p:cNvPr id="313" name="Google Shape;313;p9"/>
            <p:cNvSpPr/>
            <p:nvPr/>
          </p:nvSpPr>
          <p:spPr>
            <a:xfrm>
              <a:off x="6561426" y="1040733"/>
              <a:ext cx="1880420" cy="2087524"/>
            </a:xfrm>
            <a:prstGeom prst="wedgeRoundRectCallout">
              <a:avLst>
                <a:gd name="adj1" fmla="val 40645"/>
                <a:gd name="adj2" fmla="val 64294"/>
                <a:gd name="adj3" fmla="val 16667"/>
              </a:avLst>
            </a:prstGeom>
            <a:noFill/>
            <a:ln w="22225" cap="rnd"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600">
                <a:solidFill>
                  <a:srgbClr val="000000"/>
                </a:solidFill>
                <a:latin typeface="Gill Sans"/>
                <a:ea typeface="Gill Sans"/>
                <a:cs typeface="Gill Sans"/>
                <a:sym typeface="Gill Sans"/>
              </a:endParaRPr>
            </a:p>
          </p:txBody>
        </p:sp>
      </p:grpSp>
      <p:sp>
        <p:nvSpPr>
          <p:cNvPr id="314" name="Google Shape;314;p9"/>
          <p:cNvSpPr txBox="1">
            <a:spLocks noGrp="1"/>
          </p:cNvSpPr>
          <p:nvPr>
            <p:ph type="title"/>
          </p:nvPr>
        </p:nvSpPr>
        <p:spPr>
          <a:xfrm>
            <a:off x="581192" y="687474"/>
            <a:ext cx="7989752" cy="108332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Century Gothic"/>
              <a:buNone/>
            </a:pPr>
            <a:r>
              <a:rPr lang="en-US"/>
              <a:t>5. DEBRIEF (AND CELEBRATE!)</a:t>
            </a:r>
            <a:endParaRPr/>
          </a:p>
        </p:txBody>
      </p:sp>
      <p:sp>
        <p:nvSpPr>
          <p:cNvPr id="315" name="Google Shape;315;p9"/>
          <p:cNvSpPr txBox="1">
            <a:spLocks noGrp="1"/>
          </p:cNvSpPr>
          <p:nvPr>
            <p:ph type="body" idx="1"/>
          </p:nvPr>
        </p:nvSpPr>
        <p:spPr>
          <a:xfrm>
            <a:off x="581192" y="2008212"/>
            <a:ext cx="4586432" cy="3947755"/>
          </a:xfrm>
          <a:prstGeom prst="rect">
            <a:avLst/>
          </a:prstGeom>
          <a:noFill/>
          <a:ln>
            <a:noFill/>
          </a:ln>
        </p:spPr>
        <p:txBody>
          <a:bodyPr spcFirstLastPara="1" wrap="square" lIns="91425" tIns="45700" rIns="91425" bIns="45700" anchor="t" anchorCtr="0">
            <a:normAutofit/>
          </a:bodyPr>
          <a:lstStyle/>
          <a:p>
            <a:pPr marL="306000" lvl="0" indent="-306000" algn="l" rtl="0">
              <a:spcBef>
                <a:spcPts val="0"/>
              </a:spcBef>
              <a:spcAft>
                <a:spcPts val="0"/>
              </a:spcAft>
              <a:buSzPts val="1656"/>
              <a:buChar char="◼"/>
            </a:pPr>
            <a:r>
              <a:rPr lang="en-US"/>
              <a:t>Give students positive, specific feedback about what went well during the transition</a:t>
            </a:r>
            <a:endParaRPr/>
          </a:p>
          <a:p>
            <a:pPr marL="306000" lvl="0" indent="-306000" algn="l" rtl="0">
              <a:spcBef>
                <a:spcPts val="960"/>
              </a:spcBef>
              <a:spcAft>
                <a:spcPts val="0"/>
              </a:spcAft>
              <a:buSzPts val="1656"/>
              <a:buChar char="◼"/>
            </a:pPr>
            <a:r>
              <a:rPr lang="en-US"/>
              <a:t>Check in with your paraprofessional at the end of the day</a:t>
            </a:r>
            <a:endParaRPr/>
          </a:p>
          <a:p>
            <a:pPr marL="0" lvl="0" indent="0" algn="l" rtl="0">
              <a:spcBef>
                <a:spcPts val="960"/>
              </a:spcBef>
              <a:spcAft>
                <a:spcPts val="0"/>
              </a:spcAft>
              <a:buSzPts val="1656"/>
              <a:buNone/>
            </a:pPr>
            <a:r>
              <a:rPr lang="en-US" b="1" u="sng">
                <a:solidFill>
                  <a:srgbClr val="31859B"/>
                </a:solidFill>
              </a:rPr>
              <a:t>Questions to Consider: </a:t>
            </a:r>
            <a:endParaRPr b="1" u="sng">
              <a:solidFill>
                <a:srgbClr val="31859B"/>
              </a:solidFill>
            </a:endParaRPr>
          </a:p>
          <a:p>
            <a:pPr marL="306000" lvl="0" indent="-306000" algn="l" rtl="0">
              <a:lnSpc>
                <a:spcPct val="110000"/>
              </a:lnSpc>
              <a:spcBef>
                <a:spcPts val="600"/>
              </a:spcBef>
              <a:spcAft>
                <a:spcPts val="0"/>
              </a:spcAft>
              <a:buSzPts val="1288"/>
              <a:buFont typeface="Arial"/>
              <a:buChar char="•"/>
            </a:pPr>
            <a:r>
              <a:rPr lang="en-US" sz="1400"/>
              <a:t>Do I spend a lot of time addressing behavior during transitions?</a:t>
            </a:r>
            <a:endParaRPr/>
          </a:p>
          <a:p>
            <a:pPr marL="306000" lvl="0" indent="-306000" algn="l" rtl="0">
              <a:lnSpc>
                <a:spcPct val="110000"/>
              </a:lnSpc>
              <a:spcBef>
                <a:spcPts val="0"/>
              </a:spcBef>
              <a:spcAft>
                <a:spcPts val="0"/>
              </a:spcAft>
              <a:buSzPts val="1288"/>
              <a:buFont typeface="Arial"/>
              <a:buChar char="•"/>
            </a:pPr>
            <a:r>
              <a:rPr lang="en-US" sz="1400"/>
              <a:t>Do children who finish transitioning first seem bored while they wait for their peers? </a:t>
            </a:r>
            <a:endParaRPr/>
          </a:p>
          <a:p>
            <a:pPr marL="306000" lvl="0" indent="-306000" algn="l" rtl="0">
              <a:lnSpc>
                <a:spcPct val="110000"/>
              </a:lnSpc>
              <a:spcBef>
                <a:spcPts val="0"/>
              </a:spcBef>
              <a:spcAft>
                <a:spcPts val="0"/>
              </a:spcAft>
              <a:buSzPts val="1288"/>
              <a:buFont typeface="Arial"/>
              <a:buChar char="•"/>
            </a:pPr>
            <a:r>
              <a:rPr lang="en-US" sz="1400"/>
              <a:t>Do we need to reset or review?</a:t>
            </a:r>
            <a:endParaRPr/>
          </a:p>
          <a:p>
            <a:pPr marL="306000" lvl="0" indent="-306000" algn="l" rtl="0">
              <a:lnSpc>
                <a:spcPct val="110000"/>
              </a:lnSpc>
              <a:spcBef>
                <a:spcPts val="0"/>
              </a:spcBef>
              <a:spcAft>
                <a:spcPts val="0"/>
              </a:spcAft>
              <a:buSzPts val="1288"/>
              <a:buFont typeface="Arial"/>
              <a:buChar char="•"/>
            </a:pPr>
            <a:r>
              <a:rPr lang="en-US" sz="1400"/>
              <a:t>Are there particular transitions that are stressful for me or for my students?</a:t>
            </a:r>
            <a:endParaRPr/>
          </a:p>
          <a:p>
            <a:pPr marL="306000" lvl="0" indent="-212527" algn="l" rtl="0">
              <a:spcBef>
                <a:spcPts val="320"/>
              </a:spcBef>
              <a:spcAft>
                <a:spcPts val="0"/>
              </a:spcAft>
              <a:buSzPts val="1472"/>
              <a:buFont typeface="Arial"/>
              <a:buNone/>
            </a:pPr>
            <a:endParaRPr sz="1600"/>
          </a:p>
          <a:p>
            <a:pPr marL="306000" lvl="0" indent="-212527" algn="l" rtl="0">
              <a:spcBef>
                <a:spcPts val="920"/>
              </a:spcBef>
              <a:spcAft>
                <a:spcPts val="0"/>
              </a:spcAft>
              <a:buSzPts val="1472"/>
              <a:buNone/>
            </a:pPr>
            <a:endParaRPr sz="1600"/>
          </a:p>
        </p:txBody>
      </p:sp>
      <p:sp>
        <p:nvSpPr>
          <p:cNvPr id="316" name="Google Shape;316;p9"/>
          <p:cNvSpPr/>
          <p:nvPr/>
        </p:nvSpPr>
        <p:spPr>
          <a:xfrm>
            <a:off x="5979504" y="4836986"/>
            <a:ext cx="2591440"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859B"/>
                </a:solidFill>
                <a:latin typeface="Gill Sans"/>
                <a:ea typeface="Gill Sans"/>
                <a:cs typeface="Gill Sans"/>
                <a:sym typeface="Gill Sans"/>
              </a:rPr>
              <a:t>Don’t be afraid to adjust parts of the </a:t>
            </a:r>
            <a:endParaRPr/>
          </a:p>
          <a:p>
            <a:pPr marL="0" marR="0" lvl="0" indent="0" algn="ctr" rtl="0">
              <a:spcBef>
                <a:spcPts val="0"/>
              </a:spcBef>
              <a:spcAft>
                <a:spcPts val="0"/>
              </a:spcAft>
              <a:buNone/>
            </a:pPr>
            <a:r>
              <a:rPr lang="en-US" sz="1800" b="1">
                <a:solidFill>
                  <a:srgbClr val="31859B"/>
                </a:solidFill>
                <a:latin typeface="Gill Sans"/>
                <a:ea typeface="Gill Sans"/>
                <a:cs typeface="Gill Sans"/>
                <a:sym typeface="Gill Sans"/>
              </a:rPr>
              <a:t>routine that aren’t going smoothly! </a:t>
            </a:r>
            <a:endParaRPr sz="1800" b="1" cap="none">
              <a:solidFill>
                <a:srgbClr val="31859B"/>
              </a:solidFill>
              <a:latin typeface="Gill Sans"/>
              <a:ea typeface="Gill Sans"/>
              <a:cs typeface="Gill Sans"/>
              <a:sym typeface="Gill Sans"/>
            </a:endParaRPr>
          </a:p>
        </p:txBody>
      </p:sp>
      <p:pic>
        <p:nvPicPr>
          <p:cNvPr id="317" name="Google Shape;317;p9"/>
          <p:cNvPicPr preferRelativeResize="0"/>
          <p:nvPr/>
        </p:nvPicPr>
        <p:blipFill rotWithShape="1">
          <a:blip r:embed="rId3">
            <a:alphaModFix/>
          </a:blip>
          <a:srcRect/>
          <a:stretch/>
        </p:blipFill>
        <p:spPr>
          <a:xfrm>
            <a:off x="5093299" y="4934362"/>
            <a:ext cx="1009932" cy="1005579"/>
          </a:xfrm>
          <a:prstGeom prst="rect">
            <a:avLst/>
          </a:prstGeom>
          <a:noFill/>
          <a:ln>
            <a:noFill/>
          </a:ln>
        </p:spPr>
      </p:pic>
      <p:grpSp>
        <p:nvGrpSpPr>
          <p:cNvPr id="318" name="Google Shape;318;p9"/>
          <p:cNvGrpSpPr/>
          <p:nvPr/>
        </p:nvGrpSpPr>
        <p:grpSpPr>
          <a:xfrm>
            <a:off x="5269306" y="2464237"/>
            <a:ext cx="2060642" cy="2240729"/>
            <a:chOff x="5269306" y="2464237"/>
            <a:chExt cx="2060642" cy="2240729"/>
          </a:xfrm>
        </p:grpSpPr>
        <p:sp>
          <p:nvSpPr>
            <p:cNvPr id="319" name="Google Shape;319;p9"/>
            <p:cNvSpPr/>
            <p:nvPr/>
          </p:nvSpPr>
          <p:spPr>
            <a:xfrm>
              <a:off x="5324030" y="2464237"/>
              <a:ext cx="2005918" cy="2232716"/>
            </a:xfrm>
            <a:prstGeom prst="wedgeEllipseCallout">
              <a:avLst>
                <a:gd name="adj1" fmla="val 94877"/>
                <a:gd name="adj2" fmla="val 6502"/>
              </a:avLst>
            </a:prstGeom>
            <a:solidFill>
              <a:srgbClr val="F6D180"/>
            </a:solidFill>
            <a:ln w="22225" cap="rnd"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a:solidFill>
                    <a:srgbClr val="000000"/>
                  </a:solidFill>
                  <a:latin typeface="Gill Sans"/>
                  <a:ea typeface="Gill Sans"/>
                  <a:cs typeface="Gill Sans"/>
                  <a:sym typeface="Gill Sans"/>
                </a:rPr>
                <a:t>I saw Effie, Deana, and Curtis helping their friends clean up another center!</a:t>
              </a:r>
              <a:endParaRPr sz="1600">
                <a:solidFill>
                  <a:schemeClr val="lt1"/>
                </a:solidFill>
                <a:latin typeface="Gill Sans"/>
                <a:ea typeface="Gill Sans"/>
                <a:cs typeface="Gill Sans"/>
                <a:sym typeface="Gill Sans"/>
              </a:endParaRPr>
            </a:p>
          </p:txBody>
        </p:sp>
        <p:sp>
          <p:nvSpPr>
            <p:cNvPr id="320" name="Google Shape;320;p9"/>
            <p:cNvSpPr/>
            <p:nvPr/>
          </p:nvSpPr>
          <p:spPr>
            <a:xfrm>
              <a:off x="5269306" y="2472250"/>
              <a:ext cx="2005918" cy="2232716"/>
            </a:xfrm>
            <a:prstGeom prst="wedgeEllipseCallout">
              <a:avLst>
                <a:gd name="adj1" fmla="val 98561"/>
                <a:gd name="adj2" fmla="val 4433"/>
              </a:avLst>
            </a:prstGeom>
            <a:noFill/>
            <a:ln w="22225" cap="rnd"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600">
                <a:solidFill>
                  <a:schemeClr val="lt1"/>
                </a:solidFill>
                <a:latin typeface="Gill Sans"/>
                <a:ea typeface="Gill Sans"/>
                <a:cs typeface="Gill Sans"/>
                <a:sym typeface="Gill Sans"/>
              </a:endParaRPr>
            </a:p>
          </p:txBody>
        </p:sp>
      </p:grpSp>
    </p:spTree>
  </p:cSld>
  <p:clrMapOvr>
    <a:masterClrMapping/>
  </p:clrMapOvr>
</p:sld>
</file>

<file path=ppt/theme/theme1.xml><?xml version="1.0" encoding="utf-8"?>
<a:theme xmlns:a="http://schemas.openxmlformats.org/drawingml/2006/main" name="Dividend">
  <a:themeElements>
    <a:clrScheme name="PD COLORS">
      <a:dk1>
        <a:srgbClr val="000000"/>
      </a:dk1>
      <a:lt1>
        <a:srgbClr val="FFFFFF"/>
      </a:lt1>
      <a:dk2>
        <a:srgbClr val="1F497D"/>
      </a:dk2>
      <a:lt2>
        <a:srgbClr val="EEECE1"/>
      </a:lt2>
      <a:accent1>
        <a:srgbClr val="4BACC6"/>
      </a:accent1>
      <a:accent2>
        <a:srgbClr val="C0504D"/>
      </a:accent2>
      <a:accent3>
        <a:srgbClr val="9BBB59"/>
      </a:accent3>
      <a:accent4>
        <a:srgbClr val="C88E0E"/>
      </a:accent4>
      <a:accent5>
        <a:srgbClr val="1F497D"/>
      </a:accent5>
      <a:accent6>
        <a:srgbClr val="F0B42F"/>
      </a:accent6>
      <a:hlink>
        <a:srgbClr val="C88E0E"/>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1150</Words>
  <Application>Microsoft Macintosh PowerPoint</Application>
  <PresentationFormat>On-screen Show (4:3)</PresentationFormat>
  <Paragraphs>169</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Gill Sans</vt:lpstr>
      <vt:lpstr>Montserrat Medium</vt:lpstr>
      <vt:lpstr>Calibri</vt:lpstr>
      <vt:lpstr>Arial</vt:lpstr>
      <vt:lpstr>Courier New</vt:lpstr>
      <vt:lpstr>Century Gothic</vt:lpstr>
      <vt:lpstr>Noto Sans Symbols</vt:lpstr>
      <vt:lpstr>Caveat</vt:lpstr>
      <vt:lpstr>Dividend</vt:lpstr>
      <vt:lpstr>Reducing Time Spent in Transition</vt:lpstr>
      <vt:lpstr>THE “MAGIC 8” CLASSROOM PRACTICES</vt:lpstr>
      <vt:lpstr>WHAT IS A TRANSITION?</vt:lpstr>
      <vt:lpstr>BENEFITS OF REDUCED TRANSITION TIME</vt:lpstr>
      <vt:lpstr>1. MAKE A PLAN</vt:lpstr>
      <vt:lpstr>2. REVIEW EXPECTATIONS &amp; CUES</vt:lpstr>
      <vt:lpstr>3. SUPPORT INDIVIDUAL STUDENTS</vt:lpstr>
      <vt:lpstr>4. INCORPORATE LEARNING ACTIVITIES</vt:lpstr>
      <vt:lpstr>5. DEBRIEF (AND CELEBRATE!)</vt:lpstr>
      <vt:lpstr>SPECIAL THANKS &amp; ADDITIONAL RESOURCES</vt:lpstr>
      <vt:lpstr>INDIVIDUAL IMAGE SOURCES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Time Spent in Transition</dc:title>
  <dc:creator>Alana Tunstel</dc:creator>
  <cp:lastModifiedBy>Microsoft Office User</cp:lastModifiedBy>
  <cp:revision>1</cp:revision>
  <dcterms:created xsi:type="dcterms:W3CDTF">2016-08-10T02:42:45Z</dcterms:created>
  <dcterms:modified xsi:type="dcterms:W3CDTF">2021-06-09T18:38:39Z</dcterms:modified>
</cp:coreProperties>
</file>